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27"/>
  </p:notesMasterIdLst>
  <p:handoutMasterIdLst>
    <p:handoutMasterId r:id="rId28"/>
  </p:handoutMasterIdLst>
  <p:sldIdLst>
    <p:sldId id="266" r:id="rId2"/>
    <p:sldId id="342" r:id="rId3"/>
    <p:sldId id="352" r:id="rId4"/>
    <p:sldId id="373" r:id="rId5"/>
    <p:sldId id="369" r:id="rId6"/>
    <p:sldId id="370" r:id="rId7"/>
    <p:sldId id="375" r:id="rId8"/>
    <p:sldId id="374" r:id="rId9"/>
    <p:sldId id="376" r:id="rId10"/>
    <p:sldId id="371" r:id="rId11"/>
    <p:sldId id="377" r:id="rId12"/>
    <p:sldId id="372" r:id="rId13"/>
    <p:sldId id="356" r:id="rId14"/>
    <p:sldId id="364" r:id="rId15"/>
    <p:sldId id="363" r:id="rId16"/>
    <p:sldId id="380" r:id="rId17"/>
    <p:sldId id="378" r:id="rId18"/>
    <p:sldId id="379" r:id="rId19"/>
    <p:sldId id="381" r:id="rId20"/>
    <p:sldId id="382" r:id="rId21"/>
    <p:sldId id="383" r:id="rId22"/>
    <p:sldId id="384" r:id="rId23"/>
    <p:sldId id="385" r:id="rId24"/>
    <p:sldId id="386" r:id="rId25"/>
    <p:sldId id="318" r:id="rId26"/>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038">
          <p15:clr>
            <a:srgbClr val="A4A3A4"/>
          </p15:clr>
        </p15:guide>
        <p15:guide id="2" orient="horz" pos="286">
          <p15:clr>
            <a:srgbClr val="A4A3A4"/>
          </p15:clr>
        </p15:guide>
        <p15:guide id="3" pos="28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34DB"/>
    <a:srgbClr val="003399"/>
    <a:srgbClr val="F63F1B"/>
    <a:srgbClr val="EAEC5E"/>
    <a:srgbClr val="B760F9"/>
    <a:srgbClr val="FAFD00"/>
    <a:srgbClr val="6C1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00" autoAdjust="0"/>
  </p:normalViewPr>
  <p:slideViewPr>
    <p:cSldViewPr snapToGrid="0" showGuides="1">
      <p:cViewPr varScale="1">
        <p:scale>
          <a:sx n="123" d="100"/>
          <a:sy n="123" d="100"/>
        </p:scale>
        <p:origin x="1236" y="108"/>
      </p:cViewPr>
      <p:guideLst>
        <p:guide orient="horz" pos="4038"/>
        <p:guide orient="horz" pos="286"/>
        <p:guide pos="287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24055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1" y="4415794"/>
            <a:ext cx="5140960" cy="4183380"/>
          </a:xfrm>
          <a:prstGeom prst="rect">
            <a:avLst/>
          </a:prstGeom>
          <a:noFill/>
          <a:ln w="12700">
            <a:noFill/>
            <a:miter lim="800000"/>
            <a:headEnd/>
            <a:tailEnd/>
          </a:ln>
          <a:effectLst/>
        </p:spPr>
        <p:txBody>
          <a:bodyPr vert="horz" wrap="square" lIns="92206" tIns="45295" rIns="92206" bIns="452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9" name="Rectangle 3"/>
          <p:cNvSpPr>
            <a:spLocks noGrp="1" noRot="1" noChangeAspect="1" noChangeArrowheads="1" noTextEdit="1"/>
          </p:cNvSpPr>
          <p:nvPr>
            <p:ph type="sldImg" idx="2"/>
          </p:nvPr>
        </p:nvSpPr>
        <p:spPr bwMode="auto">
          <a:xfrm>
            <a:off x="1181100" y="698500"/>
            <a:ext cx="4648200" cy="34861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45157683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767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346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888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275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a:ln w="9525"/>
        </p:spPr>
        <p:txBody>
          <a:bodyPr/>
          <a:lstStyle/>
          <a:p>
            <a:endParaRPr lang="en-US" sz="1400" b="1" baseline="0" dirty="0" smtClean="0">
              <a:latin typeface="Calibri" panose="020F0502020204030204" pitchFamily="34" charset="0"/>
            </a:endParaRPr>
          </a:p>
        </p:txBody>
      </p:sp>
      <p:sp>
        <p:nvSpPr>
          <p:cNvPr id="235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0425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84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461963" y="1700768"/>
            <a:ext cx="8234565" cy="1143000"/>
          </a:xfrm>
        </p:spPr>
        <p:txBody>
          <a:bodyPr anchor="ctr"/>
          <a:lstStyle>
            <a:lvl1pPr algn="ctr" defTabSz="877888">
              <a:defRPr sz="4400"/>
            </a:lvl1pPr>
          </a:lstStyle>
          <a:p>
            <a:r>
              <a:rPr lang="en-US" smtClean="0"/>
              <a:t>Click to edit Master title style</a:t>
            </a:r>
            <a:endParaRPr lang="en-US" dirty="0"/>
          </a:p>
        </p:txBody>
      </p:sp>
      <p:sp>
        <p:nvSpPr>
          <p:cNvPr id="7173" name="Rectangle 5"/>
          <p:cNvSpPr>
            <a:spLocks noGrp="1" noChangeArrowheads="1"/>
          </p:cNvSpPr>
          <p:nvPr>
            <p:ph type="subTitle" idx="1"/>
          </p:nvPr>
        </p:nvSpPr>
        <p:spPr>
          <a:xfrm>
            <a:off x="481858" y="2980332"/>
            <a:ext cx="8194774" cy="1008540"/>
          </a:xfrm>
        </p:spPr>
        <p:txBody>
          <a:bodyPr anchor="ctr" anchorCtr="0">
            <a:noAutofit/>
          </a:bodyPr>
          <a:lstStyle>
            <a:lvl1pPr marL="0" indent="0" algn="ctr">
              <a:spcBef>
                <a:spcPts val="0"/>
              </a:spcBef>
              <a:buFontTx/>
              <a:buNone/>
              <a:defRPr sz="3200">
                <a:effectLst/>
              </a:defRPr>
            </a:lvl1pPr>
          </a:lstStyle>
          <a:p>
            <a:r>
              <a:rPr lang="en-US" smtClean="0"/>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spcBef>
                <a:spcPts val="0"/>
              </a:spcBef>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spcBef>
                <a:spcPts val="0"/>
              </a:spcBef>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4" name="Text Placeholder 21"/>
          <p:cNvSpPr>
            <a:spLocks noGrp="1"/>
          </p:cNvSpPr>
          <p:nvPr>
            <p:ph type="body" sz="quarter" idx="12"/>
          </p:nvPr>
        </p:nvSpPr>
        <p:spPr>
          <a:xfrm>
            <a:off x="2868851" y="4108732"/>
            <a:ext cx="3420788" cy="738664"/>
          </a:xfrm>
        </p:spPr>
        <p:txBody>
          <a:bodyPr>
            <a:spAutoFit/>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5" name="Rectangle 2"/>
          <p:cNvSpPr>
            <a:spLocks noChangeArrowheads="1"/>
          </p:cNvSpPr>
          <p:nvPr userDrawn="1"/>
        </p:nvSpPr>
        <p:spPr bwMode="auto">
          <a:xfrm>
            <a:off x="8701088" y="6184450"/>
            <a:ext cx="442912" cy="225875"/>
          </a:xfrm>
          <a:prstGeom prst="rect">
            <a:avLst/>
          </a:prstGeom>
          <a:noFill/>
          <a:ln w="12700">
            <a:noFill/>
            <a:miter lim="800000"/>
            <a:headEnd/>
            <a:tailEnd/>
          </a:ln>
          <a:effectLst/>
        </p:spPr>
        <p:txBody>
          <a:bodyPr wrap="square" lIns="0" tIns="0" rIns="0" bIns="0" anchor="b">
            <a:noAutofit/>
          </a:bodyPr>
          <a:lstStyle/>
          <a:p>
            <a:pPr algn="l" defTabSz="887413">
              <a:spcBef>
                <a:spcPct val="50000"/>
              </a:spcBef>
            </a:pPr>
            <a:fld id="{7EC9B263-DA38-45FB-8E33-162189756EE0}" type="slidenum">
              <a:rPr lang="en-US" sz="800" b="0">
                <a:solidFill>
                  <a:schemeClr val="bg2"/>
                </a:solidFill>
              </a:rPr>
              <a:pPr algn="l" defTabSz="887413">
                <a:spcBef>
                  <a:spcPct val="50000"/>
                </a:spcBef>
              </a:pPr>
              <a:t>‹#›</a:t>
            </a:fld>
            <a:endParaRPr lang="en-US" sz="800" b="0" dirty="0">
              <a:solidFill>
                <a:schemeClr val="bg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a:xfrm>
            <a:off x="461963" y="1354592"/>
            <a:ext cx="8224837" cy="1107996"/>
          </a:xfrm>
        </p:spPr>
        <p:txBody>
          <a:bodyPr/>
          <a:lstStyle>
            <a:lvl1pPr>
              <a:defRPr>
                <a:effectLst/>
              </a:defRPr>
            </a:lvl1pPr>
            <a:lvl2pPr>
              <a:defRPr sz="2000">
                <a:effectLst/>
              </a:defRPr>
            </a:lvl2pPr>
            <a:lvl3pPr marL="914400" indent="-184150">
              <a:buSzPct val="80000"/>
              <a:defRPr sz="1800">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963" y="458991"/>
            <a:ext cx="7312025" cy="531812"/>
          </a:xfrm>
        </p:spPr>
        <p:txBody>
          <a:bodyPr/>
          <a:lstStyle>
            <a:lvl1pPr>
              <a:defRPr>
                <a:effectLs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928" y="2251358"/>
            <a:ext cx="8234160" cy="1477328"/>
          </a:xfrm>
        </p:spPr>
        <p:txBody>
          <a:bodyPr wrap="square" anchor="ctr" anchorCtr="0">
            <a:spAutoFit/>
          </a:bodyPr>
          <a:lstStyle>
            <a:lvl1pPr algn="ctr">
              <a:defRPr sz="4800">
                <a:effectLst/>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
    <p:spTree>
      <p:nvGrpSpPr>
        <p:cNvPr id="1" name=""/>
        <p:cNvGrpSpPr/>
        <p:nvPr/>
      </p:nvGrpSpPr>
      <p:grpSpPr>
        <a:xfrm>
          <a:off x="0" y="0"/>
          <a:ext cx="0" cy="0"/>
          <a:chOff x="0" y="0"/>
          <a:chExt cx="0" cy="0"/>
        </a:xfrm>
      </p:grpSpPr>
      <p:sp>
        <p:nvSpPr>
          <p:cNvPr id="26" name="Freeform 2"/>
          <p:cNvSpPr>
            <a:spLocks/>
          </p:cNvSpPr>
          <p:nvPr userDrawn="1"/>
        </p:nvSpPr>
        <p:spPr bwMode="black">
          <a:xfrm>
            <a:off x="969963" y="1962150"/>
            <a:ext cx="7204075" cy="2592388"/>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bg1"/>
          </a:solidFill>
          <a:ln w="127000" cap="rnd" cmpd="sng">
            <a:noFill/>
            <a:prstDash val="solid"/>
            <a:round/>
            <a:headEnd type="none" w="med" len="med"/>
            <a:tailEnd type="none" w="med" len="med"/>
          </a:ln>
          <a:effectLst/>
        </p:spPr>
        <p:txBody>
          <a:bodyPr/>
          <a:lstStyle/>
          <a:p>
            <a:endParaRPr lang="en-US" dirty="0">
              <a:effectLst>
                <a:outerShdw blurRad="38100" dist="38100" dir="2700000" algn="tl">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461963" y="458991"/>
            <a:ext cx="7312025" cy="531812"/>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461963" y="1304925"/>
            <a:ext cx="8234361" cy="1107995"/>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Freeform 6"/>
          <p:cNvSpPr>
            <a:spLocks noChangeAspect="1"/>
          </p:cNvSpPr>
          <p:nvPr/>
        </p:nvSpPr>
        <p:spPr bwMode="black">
          <a:xfrm>
            <a:off x="7083743" y="220664"/>
            <a:ext cx="1600200" cy="575743"/>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rgbClr val="003399"/>
          </a:solidFill>
          <a:ln w="127000" cap="rnd" cmpd="sng">
            <a:noFill/>
            <a:prstDash val="solid"/>
            <a:round/>
            <a:headEnd type="none" w="med" len="med"/>
            <a:tailEnd type="none" w="med" len="med"/>
          </a:ln>
          <a:effectLst/>
        </p:spPr>
        <p:txBody>
          <a:bodyPr/>
          <a:lstStyle/>
          <a:p>
            <a:endParaRPr lang="en-US" dirty="0">
              <a:effectLst>
                <a:outerShdw blurRad="38100" dist="38100" dir="2700000" algn="tl">
                  <a:srgbClr val="C0C0C0"/>
                </a:outerShdw>
              </a:effectLst>
            </a:endParaRPr>
          </a:p>
        </p:txBody>
      </p:sp>
      <p:sp>
        <p:nvSpPr>
          <p:cNvPr id="8" name="Rectangle 2"/>
          <p:cNvSpPr>
            <a:spLocks noChangeArrowheads="1"/>
          </p:cNvSpPr>
          <p:nvPr/>
        </p:nvSpPr>
        <p:spPr bwMode="auto">
          <a:xfrm>
            <a:off x="8701088" y="6184450"/>
            <a:ext cx="442912" cy="225875"/>
          </a:xfrm>
          <a:prstGeom prst="rect">
            <a:avLst/>
          </a:prstGeom>
          <a:noFill/>
          <a:ln w="12700">
            <a:noFill/>
            <a:miter lim="800000"/>
            <a:headEnd/>
            <a:tailEnd/>
          </a:ln>
          <a:effectLst/>
        </p:spPr>
        <p:txBody>
          <a:bodyPr wrap="square" lIns="0" tIns="0" rIns="0" bIns="0" anchor="b">
            <a:noAutofit/>
          </a:bodyPr>
          <a:lstStyle/>
          <a:p>
            <a:pPr algn="l" defTabSz="887413">
              <a:spcBef>
                <a:spcPct val="50000"/>
              </a:spcBef>
            </a:pPr>
            <a:fld id="{7EC9B263-DA38-45FB-8E33-162189756EE0}" type="slidenum">
              <a:rPr lang="en-US" sz="800" b="0">
                <a:solidFill>
                  <a:schemeClr val="bg2"/>
                </a:solidFill>
              </a:rPr>
              <a:pPr algn="l" defTabSz="887413">
                <a:spcBef>
                  <a:spcPct val="50000"/>
                </a:spcBef>
              </a:pPr>
              <a:t>‹#›</a:t>
            </a:fld>
            <a:endParaRPr lang="en-US" sz="800" b="0" dirty="0">
              <a:solidFill>
                <a:schemeClr val="bg2"/>
              </a:solidFill>
            </a:endParaRP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89" r:id="rId5"/>
    <p:sldLayoutId id="2147483690" r:id="rId6"/>
  </p:sldLayoutIdLst>
  <p:timing>
    <p:tnLst>
      <p:par>
        <p:cTn id="1" dur="indefinite" restart="never" nodeType="tmRoot"/>
      </p:par>
    </p:tnLst>
  </p:timing>
  <p:hf sldNum="0" hdr="0" dt="0"/>
  <p:txStyles>
    <p:titleStyle>
      <a:lvl1pPr algn="l" defTabSz="887413" rtl="0" eaLnBrk="1" fontAlgn="base" hangingPunct="1">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1" fontAlgn="base" hangingPunct="1">
        <a:spcBef>
          <a:spcPct val="20000"/>
        </a:spcBef>
        <a:spcAft>
          <a:spcPct val="0"/>
        </a:spcAft>
        <a:buSzPct val="100000"/>
        <a:buChar char="–"/>
        <a:defRPr sz="2000" b="1">
          <a:solidFill>
            <a:schemeClr val="bg2"/>
          </a:solidFill>
          <a:effectLst/>
          <a:latin typeface="+mn-lt"/>
          <a:ea typeface="ＭＳ Ｐゴシック" pitchFamily="-112" charset="-128"/>
        </a:defRPr>
      </a:lvl2pPr>
      <a:lvl3pPr marL="920750" indent="-190500" algn="l" defTabSz="887413" rtl="0" eaLnBrk="1" fontAlgn="base" hangingPunct="1">
        <a:spcBef>
          <a:spcPct val="20000"/>
        </a:spcBef>
        <a:spcAft>
          <a:spcPct val="0"/>
        </a:spcAft>
        <a:buSzPct val="80000"/>
        <a:buChar char="•"/>
        <a:defRPr sz="1800" b="1">
          <a:solidFill>
            <a:schemeClr val="bg2"/>
          </a:solidFill>
          <a:effectLst/>
          <a:latin typeface="+mn-lt"/>
          <a:ea typeface="ＭＳ Ｐゴシック" pitchFamily="-112" charset="-128"/>
        </a:defRPr>
      </a:lvl3pPr>
      <a:lvl4pPr marL="1550988" indent="-222250" algn="l" defTabSz="887413" rtl="0" eaLnBrk="1" fontAlgn="base" hangingPunct="1">
        <a:spcBef>
          <a:spcPct val="20000"/>
        </a:spcBef>
        <a:spcAft>
          <a:spcPct val="0"/>
        </a:spcAft>
        <a:buChar char="–"/>
        <a:defRPr sz="2000" b="1">
          <a:solidFill>
            <a:schemeClr val="bg2"/>
          </a:solidFill>
          <a:effectLst/>
          <a:latin typeface="+mn-lt"/>
          <a:ea typeface="ＭＳ Ｐゴシック" pitchFamily="-112" charset="-128"/>
        </a:defRPr>
      </a:lvl4pPr>
      <a:lvl5pPr marL="1993900" indent="-222250" algn="l" defTabSz="887413" rtl="0" eaLnBrk="1" fontAlgn="base" hangingPunct="1">
        <a:spcBef>
          <a:spcPct val="20000"/>
        </a:spcBef>
        <a:spcAft>
          <a:spcPct val="0"/>
        </a:spcAft>
        <a:buChar char="»"/>
        <a:defRPr sz="2000" b="1">
          <a:solidFill>
            <a:schemeClr val="bg2"/>
          </a:solidFill>
          <a:effectLst/>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563" y="630617"/>
            <a:ext cx="8234565" cy="1354974"/>
          </a:xfrm>
        </p:spPr>
        <p:txBody>
          <a:bodyPr/>
          <a:lstStyle/>
          <a:p>
            <a:r>
              <a:rPr lang="en-US" dirty="0" smtClean="0"/>
              <a:t>Changing Combinations on a Security Container</a:t>
            </a:r>
            <a:endParaRPr lang="en-US" dirty="0"/>
          </a:p>
        </p:txBody>
      </p:sp>
      <p:sp>
        <p:nvSpPr>
          <p:cNvPr id="6" name="Text Placeholder 5"/>
          <p:cNvSpPr>
            <a:spLocks noGrp="1"/>
          </p:cNvSpPr>
          <p:nvPr>
            <p:ph type="body" sz="quarter" idx="12"/>
          </p:nvPr>
        </p:nvSpPr>
        <p:spPr>
          <a:xfrm>
            <a:off x="555563" y="5220851"/>
            <a:ext cx="8234565" cy="923330"/>
          </a:xfrm>
        </p:spPr>
        <p:txBody>
          <a:bodyPr/>
          <a:lstStyle/>
          <a:p>
            <a:r>
              <a:rPr lang="en-US" sz="2000" dirty="0" smtClean="0"/>
              <a:t>Lockheed Martin Missiles and Fire Control</a:t>
            </a:r>
          </a:p>
          <a:p>
            <a:r>
              <a:rPr lang="en-US" sz="2000" dirty="0" smtClean="0"/>
              <a:t>FISWG</a:t>
            </a:r>
          </a:p>
          <a:p>
            <a:r>
              <a:rPr lang="en-US" sz="2000" dirty="0" smtClean="0"/>
              <a:t>April 12, 2017</a:t>
            </a:r>
            <a:endParaRPr lang="en-US" sz="2000" dirty="0"/>
          </a:p>
        </p:txBody>
      </p:sp>
      <p:pic>
        <p:nvPicPr>
          <p:cNvPr id="14337" name="Picture 1"/>
          <p:cNvPicPr>
            <a:picLocks noChangeAspect="1" noChangeArrowheads="1"/>
          </p:cNvPicPr>
          <p:nvPr/>
        </p:nvPicPr>
        <p:blipFill>
          <a:blip r:embed="rId2"/>
          <a:srcRect/>
          <a:stretch>
            <a:fillRect/>
          </a:stretch>
        </p:blipFill>
        <p:spPr bwMode="auto">
          <a:xfrm>
            <a:off x="2256682" y="1985591"/>
            <a:ext cx="4832325" cy="3156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2977" y="1855741"/>
            <a:ext cx="812913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kern="0" dirty="0" smtClean="0">
                <a:ea typeface="ＭＳ Ｐゴシック" pitchFamily="34" charset="-128"/>
              </a:rPr>
              <a:t>Sargent &amp; Greenleaf 2740B Lock</a:t>
            </a:r>
            <a:endParaRPr lang="en-US" sz="3200" i="1" kern="0" dirty="0" smtClean="0">
              <a:ea typeface="ＭＳ Ｐゴシック" pitchFamily="34" charset="-128"/>
            </a:endParaRPr>
          </a:p>
        </p:txBody>
      </p:sp>
      <p:pic>
        <p:nvPicPr>
          <p:cNvPr id="5" name="Picture 2" descr="http://www.gsasecurity.net/wp-content/uploads/2015/04/sargent-greenlea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580" y="2699237"/>
            <a:ext cx="3676636" cy="386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48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12775" y="601663"/>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solidFill>
                  <a:srgbClr val="003399"/>
                </a:solidFill>
                <a:ea typeface="ＭＳ Ｐゴシック" pitchFamily="34" charset="-128"/>
              </a:rPr>
              <a:t>Changing The Combination</a:t>
            </a:r>
            <a:endParaRPr lang="en-US" sz="2000" i="1" kern="0" dirty="0" smtClean="0">
              <a:solidFill>
                <a:srgbClr val="003399"/>
              </a:solidFill>
              <a:ea typeface="ＭＳ Ｐゴシック" pitchFamily="34" charset="-128"/>
            </a:endParaRPr>
          </a:p>
        </p:txBody>
      </p:sp>
      <p:sp>
        <p:nvSpPr>
          <p:cNvPr id="5" name="TextBox 4"/>
          <p:cNvSpPr txBox="1"/>
          <p:nvPr/>
        </p:nvSpPr>
        <p:spPr>
          <a:xfrm>
            <a:off x="213072" y="1193884"/>
            <a:ext cx="8526481" cy="5509200"/>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solidFill>
                  <a:srgbClr val="000000"/>
                </a:solidFill>
              </a:rPr>
              <a:t>Start by opening the container or door.  Insert the “change key” on the back of the lock, it only plugs into the cover one way.  </a:t>
            </a:r>
            <a:r>
              <a:rPr lang="en-US" sz="1600" u="sng" dirty="0" smtClean="0">
                <a:solidFill>
                  <a:srgbClr val="000000"/>
                </a:solidFill>
              </a:rPr>
              <a:t>Trip the latch</a:t>
            </a:r>
            <a:r>
              <a:rPr lang="en-US" sz="1600" dirty="0" smtClean="0">
                <a:solidFill>
                  <a:srgbClr val="000000"/>
                </a:solidFill>
              </a:rPr>
              <a:t>.</a:t>
            </a:r>
            <a:endParaRPr lang="en-US" sz="1600" dirty="0">
              <a:solidFill>
                <a:srgbClr val="000000"/>
              </a:solidFill>
            </a:endParaRPr>
          </a:p>
          <a:p>
            <a:pPr marL="342900" indent="-342900">
              <a:buFont typeface="Arial" panose="020B0604020202020204" pitchFamily="34" charset="0"/>
              <a:buChar char="•"/>
            </a:pPr>
            <a:r>
              <a:rPr lang="en-US" sz="1600" dirty="0">
                <a:solidFill>
                  <a:srgbClr val="000000"/>
                </a:solidFill>
              </a:rPr>
              <a:t>The lock will emit one quick beep when you begin to enter your old combination. You now have two minutes to complete the following steps. </a:t>
            </a:r>
          </a:p>
          <a:p>
            <a:pPr marL="342900" indent="-342900">
              <a:buFont typeface="Arial" panose="020B0604020202020204" pitchFamily="34" charset="0"/>
              <a:buChar char="•"/>
            </a:pPr>
            <a:r>
              <a:rPr lang="en-US" sz="1600" dirty="0" smtClean="0">
                <a:solidFill>
                  <a:srgbClr val="000000"/>
                </a:solidFill>
              </a:rPr>
              <a:t>Enter the existing combination to the index making sure that you turn </a:t>
            </a:r>
            <a:r>
              <a:rPr lang="en-US" sz="1600" dirty="0">
                <a:solidFill>
                  <a:srgbClr val="000000"/>
                </a:solidFill>
              </a:rPr>
              <a:t>the dial left at least two complete revolutions, then stop precisely on the first </a:t>
            </a:r>
            <a:r>
              <a:rPr lang="en-US" sz="1600" dirty="0" smtClean="0">
                <a:solidFill>
                  <a:srgbClr val="000000"/>
                </a:solidFill>
              </a:rPr>
              <a:t>number, turn </a:t>
            </a:r>
            <a:r>
              <a:rPr lang="en-US" sz="1600" dirty="0">
                <a:solidFill>
                  <a:srgbClr val="000000"/>
                </a:solidFill>
              </a:rPr>
              <a:t>the dial right (clockwise), stopping when the second </a:t>
            </a:r>
            <a:r>
              <a:rPr lang="en-US" sz="1600" dirty="0" smtClean="0">
                <a:solidFill>
                  <a:srgbClr val="000000"/>
                </a:solidFill>
              </a:rPr>
              <a:t>number turn </a:t>
            </a:r>
            <a:r>
              <a:rPr lang="en-US" sz="1600" dirty="0">
                <a:solidFill>
                  <a:srgbClr val="000000"/>
                </a:solidFill>
              </a:rPr>
              <a:t>the dial left, stopping when the </a:t>
            </a:r>
            <a:r>
              <a:rPr lang="en-US" sz="1600" dirty="0" smtClean="0">
                <a:solidFill>
                  <a:srgbClr val="000000"/>
                </a:solidFill>
              </a:rPr>
              <a:t>third, then </a:t>
            </a:r>
            <a:r>
              <a:rPr lang="en-US" sz="1600" dirty="0">
                <a:solidFill>
                  <a:srgbClr val="000000"/>
                </a:solidFill>
              </a:rPr>
              <a:t>turn the dial right until you hear three quick beeps from the lock. </a:t>
            </a:r>
          </a:p>
          <a:p>
            <a:pPr marL="342900" indent="-342900">
              <a:buFont typeface="Arial" panose="020B0604020202020204" pitchFamily="34" charset="0"/>
              <a:buChar char="•"/>
            </a:pPr>
            <a:r>
              <a:rPr lang="en-US" sz="1600" dirty="0" smtClean="0">
                <a:solidFill>
                  <a:srgbClr val="000000"/>
                </a:solidFill>
              </a:rPr>
              <a:t>Turn </a:t>
            </a:r>
            <a:r>
              <a:rPr lang="en-US" sz="1600" dirty="0">
                <a:solidFill>
                  <a:srgbClr val="000000"/>
                </a:solidFill>
              </a:rPr>
              <a:t>the dial left (counterclockwise) at least two complete revolutions, then stop when the first number of the NEW combination comes to the </a:t>
            </a:r>
            <a:r>
              <a:rPr lang="en-US" sz="1600" dirty="0" smtClean="0">
                <a:solidFill>
                  <a:srgbClr val="000000"/>
                </a:solidFill>
              </a:rPr>
              <a:t>index, turn </a:t>
            </a:r>
            <a:r>
              <a:rPr lang="en-US" sz="1600" dirty="0">
                <a:solidFill>
                  <a:srgbClr val="000000"/>
                </a:solidFill>
              </a:rPr>
              <a:t>the dial right </a:t>
            </a:r>
            <a:r>
              <a:rPr lang="en-US" sz="1600" dirty="0" smtClean="0">
                <a:solidFill>
                  <a:srgbClr val="000000"/>
                </a:solidFill>
              </a:rPr>
              <a:t>(clockwise) until </a:t>
            </a:r>
            <a:r>
              <a:rPr lang="en-US" sz="1600" dirty="0">
                <a:solidFill>
                  <a:srgbClr val="000000"/>
                </a:solidFill>
              </a:rPr>
              <a:t>the second NEW combination </a:t>
            </a:r>
            <a:r>
              <a:rPr lang="en-US" sz="1600" dirty="0" smtClean="0">
                <a:solidFill>
                  <a:srgbClr val="000000"/>
                </a:solidFill>
              </a:rPr>
              <a:t>number, turn </a:t>
            </a:r>
            <a:r>
              <a:rPr lang="en-US" sz="1600" dirty="0">
                <a:solidFill>
                  <a:srgbClr val="000000"/>
                </a:solidFill>
              </a:rPr>
              <a:t>the dial left until the third NEW combination </a:t>
            </a:r>
            <a:r>
              <a:rPr lang="en-US" sz="1600" dirty="0" smtClean="0">
                <a:solidFill>
                  <a:srgbClr val="000000"/>
                </a:solidFill>
              </a:rPr>
              <a:t>number, then </a:t>
            </a:r>
            <a:r>
              <a:rPr lang="en-US" sz="1600" dirty="0">
                <a:solidFill>
                  <a:srgbClr val="000000"/>
                </a:solidFill>
              </a:rPr>
              <a:t>turn the dial right until you hear three quick beeps from the lock. </a:t>
            </a:r>
          </a:p>
          <a:p>
            <a:pPr marL="342900" indent="-342900">
              <a:buFont typeface="Arial" panose="020B0604020202020204" pitchFamily="34" charset="0"/>
              <a:buChar char="•"/>
            </a:pPr>
            <a:r>
              <a:rPr lang="en-US" sz="1600" dirty="0">
                <a:solidFill>
                  <a:srgbClr val="000000"/>
                </a:solidFill>
              </a:rPr>
              <a:t>The new combination is entered again for verification. </a:t>
            </a:r>
            <a:r>
              <a:rPr lang="en-US" sz="1600" dirty="0" smtClean="0">
                <a:solidFill>
                  <a:srgbClr val="000000"/>
                </a:solidFill>
              </a:rPr>
              <a:t>Repeat the above step. After reaching the third number turn </a:t>
            </a:r>
            <a:r>
              <a:rPr lang="en-US" sz="1600" dirty="0">
                <a:solidFill>
                  <a:srgbClr val="000000"/>
                </a:solidFill>
              </a:rPr>
              <a:t>the dial right, listening for five quick beeps to indicate a successful combination change. If the lock is in single user mode, continue turning the dial right to retract the lock bolt. If the lock is in dual user mode, simply stop dialing. </a:t>
            </a:r>
          </a:p>
          <a:p>
            <a:pPr marL="342900" indent="-342900">
              <a:buFont typeface="Arial" panose="020B0604020202020204" pitchFamily="34" charset="0"/>
              <a:buChar char="•"/>
            </a:pPr>
            <a:r>
              <a:rPr lang="en-US" sz="1600" dirty="0" smtClean="0">
                <a:solidFill>
                  <a:srgbClr val="000000"/>
                </a:solidFill>
              </a:rPr>
              <a:t>Remove </a:t>
            </a:r>
            <a:r>
              <a:rPr lang="en-US" sz="1600" dirty="0">
                <a:solidFill>
                  <a:srgbClr val="000000"/>
                </a:solidFill>
              </a:rPr>
              <a:t>the change key from the lock</a:t>
            </a:r>
            <a:r>
              <a:rPr lang="en-US" sz="1600" dirty="0" smtClean="0">
                <a:solidFill>
                  <a:srgbClr val="000000"/>
                </a:solidFill>
              </a:rPr>
              <a:t>.</a:t>
            </a:r>
            <a:endParaRPr lang="en-US" sz="1600" dirty="0">
              <a:solidFill>
                <a:srgbClr val="000000"/>
              </a:solidFill>
            </a:endParaRPr>
          </a:p>
          <a:p>
            <a:pPr marL="342900" indent="-342900">
              <a:buFont typeface="Arial" panose="020B0604020202020204" pitchFamily="34" charset="0"/>
              <a:buChar char="•"/>
            </a:pPr>
            <a:r>
              <a:rPr lang="en-US" sz="1600" dirty="0" smtClean="0">
                <a:solidFill>
                  <a:srgbClr val="000000"/>
                </a:solidFill>
              </a:rPr>
              <a:t>Trip the latch </a:t>
            </a:r>
            <a:r>
              <a:rPr lang="en-US" sz="1600" b="0" i="1" dirty="0" smtClean="0">
                <a:solidFill>
                  <a:srgbClr val="000000"/>
                </a:solidFill>
              </a:rPr>
              <a:t>(do not secure the door/container) </a:t>
            </a:r>
            <a:r>
              <a:rPr lang="en-US" sz="1600" dirty="0" smtClean="0">
                <a:solidFill>
                  <a:srgbClr val="000000"/>
                </a:solidFill>
              </a:rPr>
              <a:t>and open the lock.  </a:t>
            </a:r>
            <a:r>
              <a:rPr lang="en-US" sz="1600" dirty="0" smtClean="0">
                <a:solidFill>
                  <a:srgbClr val="0000FF"/>
                </a:solidFill>
              </a:rPr>
              <a:t>Do </a:t>
            </a:r>
            <a:r>
              <a:rPr lang="en-US" sz="1600" dirty="0">
                <a:solidFill>
                  <a:srgbClr val="0000FF"/>
                </a:solidFill>
              </a:rPr>
              <a:t>this three (3) times successfully prior to securing the door/container</a:t>
            </a:r>
            <a:r>
              <a:rPr lang="en-US" sz="1600" dirty="0" smtClean="0">
                <a:solidFill>
                  <a:srgbClr val="0000FF"/>
                </a:solidFill>
              </a:rPr>
              <a:t>.</a:t>
            </a:r>
            <a:endParaRPr lang="en-US" sz="1600" dirty="0" smtClean="0">
              <a:solidFill>
                <a:srgbClr val="000000"/>
              </a:solidFill>
            </a:endParaRPr>
          </a:p>
        </p:txBody>
      </p:sp>
    </p:spTree>
    <p:extLst>
      <p:ext uri="{BB962C8B-B14F-4D97-AF65-F5344CB8AC3E}">
        <p14:creationId xmlns:p14="http://schemas.microsoft.com/office/powerpoint/2010/main" val="1402581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521" y="1856979"/>
            <a:ext cx="8159261" cy="4708981"/>
          </a:xfrm>
          <a:prstGeom prst="rect">
            <a:avLst/>
          </a:prstGeom>
        </p:spPr>
        <p:txBody>
          <a:bodyPr wrap="square">
            <a:spAutoFit/>
          </a:bodyPr>
          <a:lstStyle/>
          <a:p>
            <a:pPr marL="342900" indent="-342900">
              <a:buFont typeface="Arial" panose="020B0604020202020204" pitchFamily="34" charset="0"/>
              <a:buChar char="•"/>
            </a:pPr>
            <a:r>
              <a:rPr lang="en-US" dirty="0">
                <a:solidFill>
                  <a:schemeClr val="tx1"/>
                </a:solidFill>
              </a:rPr>
              <a:t>The change key only plugs into the lock cover one way. When the orientation is correct, the arrow on the end of the connector will align with the arrow molded into the lock case. </a:t>
            </a:r>
          </a:p>
          <a:p>
            <a:pPr marL="342900" indent="-342900">
              <a:buFont typeface="Arial" panose="020B0604020202020204" pitchFamily="34" charset="0"/>
              <a:buChar char="•"/>
            </a:pPr>
            <a:r>
              <a:rPr lang="en-US" dirty="0" smtClean="0">
                <a:solidFill>
                  <a:schemeClr val="tx1"/>
                </a:solidFill>
              </a:rPr>
              <a:t>Between </a:t>
            </a:r>
            <a:r>
              <a:rPr lang="en-US" dirty="0">
                <a:solidFill>
                  <a:schemeClr val="tx1"/>
                </a:solidFill>
              </a:rPr>
              <a:t>combination entries, the lock emits a series of quick beeps as the dial is turned clockwise. You should stop turning clockwise when the three beeps sound. </a:t>
            </a:r>
          </a:p>
          <a:p>
            <a:pPr marL="342900" indent="-342900">
              <a:buFont typeface="Arial" panose="020B0604020202020204" pitchFamily="34" charset="0"/>
              <a:buChar char="•"/>
            </a:pPr>
            <a:r>
              <a:rPr lang="en-US" dirty="0" smtClean="0">
                <a:solidFill>
                  <a:schemeClr val="tx1"/>
                </a:solidFill>
              </a:rPr>
              <a:t>If </a:t>
            </a:r>
            <a:r>
              <a:rPr lang="en-US" dirty="0">
                <a:solidFill>
                  <a:schemeClr val="tx1"/>
                </a:solidFill>
              </a:rPr>
              <a:t>you begin a combination change and then decide not to proceed with it, you can simply wait two minutes for the change function to time out. At the end of the two minutes, one long beep will sound. </a:t>
            </a:r>
            <a:endParaRPr lang="en-US" dirty="0" smtClean="0">
              <a:solidFill>
                <a:schemeClr val="tx1"/>
              </a:solidFill>
            </a:endParaRPr>
          </a:p>
          <a:p>
            <a:pPr marL="342900" indent="-342900">
              <a:buFont typeface="Arial" panose="020B0604020202020204" pitchFamily="34" charset="0"/>
              <a:buChar char="•"/>
            </a:pPr>
            <a:r>
              <a:rPr lang="en-US" dirty="0">
                <a:solidFill>
                  <a:schemeClr val="tx1"/>
                </a:solidFill>
              </a:rPr>
              <a:t>If your lock is in single user mode and you accidentally close the door with the change key in the lock, you can open it by going through the entire combination change procedure, beginning with step 4, using the last successfully set combination as the “OLD” combination.</a:t>
            </a:r>
          </a:p>
        </p:txBody>
      </p:sp>
      <p:sp>
        <p:nvSpPr>
          <p:cNvPr id="5" name="Title 1"/>
          <p:cNvSpPr txBox="1">
            <a:spLocks/>
          </p:cNvSpPr>
          <p:nvPr/>
        </p:nvSpPr>
        <p:spPr bwMode="auto">
          <a:xfrm>
            <a:off x="748869" y="1181955"/>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solidFill>
                  <a:srgbClr val="003399"/>
                </a:solidFill>
                <a:ea typeface="ＭＳ Ｐゴシック" pitchFamily="34" charset="-128"/>
              </a:rPr>
              <a:t>Unique features of the S&amp;G 2740B</a:t>
            </a:r>
            <a:endParaRPr lang="en-US" sz="2000" i="1" kern="0" dirty="0" smtClean="0">
              <a:solidFill>
                <a:srgbClr val="003399"/>
              </a:solidFill>
              <a:ea typeface="ＭＳ Ｐゴシック" pitchFamily="34" charset="-128"/>
            </a:endParaRPr>
          </a:p>
        </p:txBody>
      </p:sp>
    </p:spTree>
    <p:extLst>
      <p:ext uri="{BB962C8B-B14F-4D97-AF65-F5344CB8AC3E}">
        <p14:creationId xmlns:p14="http://schemas.microsoft.com/office/powerpoint/2010/main" val="1239695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98750"/>
            <a:ext cx="7162800" cy="1460500"/>
          </a:xfrm>
        </p:spPr>
        <p:txBody>
          <a:bodyPr/>
          <a:lstStyle/>
          <a:p>
            <a:pPr algn="ctr"/>
            <a:r>
              <a:rPr lang="en-US" b="1" dirty="0" smtClean="0">
                <a:latin typeface="Arial" pitchFamily="34" charset="0"/>
              </a:rPr>
              <a:t>When do combinations have to be changed?</a:t>
            </a:r>
            <a:endParaRPr lang="en-US" dirty="0"/>
          </a:p>
        </p:txBody>
      </p:sp>
    </p:spTree>
    <p:extLst>
      <p:ext uri="{BB962C8B-B14F-4D97-AF65-F5344CB8AC3E}">
        <p14:creationId xmlns:p14="http://schemas.microsoft.com/office/powerpoint/2010/main" val="11416799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3200" y="852159"/>
            <a:ext cx="8737600" cy="835025"/>
          </a:xfrm>
        </p:spPr>
        <p:txBody>
          <a:bodyPr wrap="none" anchor="t"/>
          <a:lstStyle/>
          <a:p>
            <a:pPr algn="ctr">
              <a:defRPr/>
            </a:pPr>
            <a:r>
              <a:rPr lang="en-US" sz="3200" dirty="0" smtClean="0"/>
              <a:t>Combination Changes</a:t>
            </a:r>
            <a:endParaRPr lang="en-US" sz="3200" dirty="0"/>
          </a:p>
        </p:txBody>
      </p:sp>
      <p:sp>
        <p:nvSpPr>
          <p:cNvPr id="28676" name="Rectangle 4"/>
          <p:cNvSpPr>
            <a:spLocks noGrp="1" noChangeArrowheads="1"/>
          </p:cNvSpPr>
          <p:nvPr>
            <p:ph idx="1"/>
          </p:nvPr>
        </p:nvSpPr>
        <p:spPr>
          <a:xfrm>
            <a:off x="298881" y="1636789"/>
            <a:ext cx="8546237" cy="5152949"/>
          </a:xfrm>
        </p:spPr>
        <p:txBody>
          <a:bodyPr wrap="square"/>
          <a:lstStyle/>
          <a:p>
            <a:pPr marL="549275" indent="-549275">
              <a:lnSpc>
                <a:spcPct val="91000"/>
              </a:lnSpc>
              <a:spcBef>
                <a:spcPct val="0"/>
              </a:spcBef>
              <a:buFont typeface="Wingdings" pitchFamily="2" charset="2"/>
              <a:buChar char="q"/>
              <a:tabLst>
                <a:tab pos="342900" algn="r"/>
              </a:tabLst>
              <a:defRPr/>
            </a:pPr>
            <a:r>
              <a:rPr lang="en-US" sz="2000" b="1" dirty="0" smtClean="0">
                <a:latin typeface="Arial" pitchFamily="34" charset="0"/>
              </a:rPr>
              <a:t>Combination Changes (5-309)</a:t>
            </a:r>
          </a:p>
          <a:p>
            <a:pPr marL="949325" lvl="1" indent="-549275">
              <a:lnSpc>
                <a:spcPct val="91000"/>
              </a:lnSpc>
              <a:spcBef>
                <a:spcPct val="0"/>
              </a:spcBef>
              <a:buFont typeface="Wingdings" pitchFamily="2" charset="2"/>
              <a:buChar char="q"/>
              <a:tabLst>
                <a:tab pos="342900" algn="r"/>
              </a:tabLst>
              <a:defRPr/>
            </a:pPr>
            <a:r>
              <a:rPr lang="en-US" sz="1600" dirty="0">
                <a:latin typeface="Arial" pitchFamily="34" charset="0"/>
              </a:rPr>
              <a:t>The initial use of an approved container or lock for the protection of classified material</a:t>
            </a:r>
          </a:p>
          <a:p>
            <a:pPr marL="949325" lvl="1" indent="-549275">
              <a:lnSpc>
                <a:spcPct val="91000"/>
              </a:lnSpc>
              <a:spcBef>
                <a:spcPct val="0"/>
              </a:spcBef>
              <a:buFont typeface="Wingdings" pitchFamily="2" charset="2"/>
              <a:buChar char="q"/>
              <a:tabLst>
                <a:tab pos="342900" algn="r"/>
              </a:tabLst>
              <a:defRPr/>
            </a:pPr>
            <a:r>
              <a:rPr lang="en-US" sz="1600" dirty="0">
                <a:latin typeface="Arial" pitchFamily="34" charset="0"/>
              </a:rPr>
              <a:t>The termination of employment of any person having knowledge of the combination, or when the clearance granted to any such person has been withdrawn, suspended, or revoked</a:t>
            </a:r>
          </a:p>
          <a:p>
            <a:pPr marL="949325" lvl="1" indent="-549275">
              <a:lnSpc>
                <a:spcPct val="91000"/>
              </a:lnSpc>
              <a:spcBef>
                <a:spcPct val="0"/>
              </a:spcBef>
              <a:buFont typeface="Wingdings" pitchFamily="2" charset="2"/>
              <a:buChar char="q"/>
              <a:tabLst>
                <a:tab pos="342900" algn="r"/>
              </a:tabLst>
              <a:defRPr/>
            </a:pPr>
            <a:r>
              <a:rPr lang="en-US" sz="1600" dirty="0">
                <a:solidFill>
                  <a:schemeClr val="tx1"/>
                </a:solidFill>
                <a:latin typeface="Arial" pitchFamily="34" charset="0"/>
              </a:rPr>
              <a:t>The compromise or suspected compromise of a container or its combination, or discovery of a container left unlocked and unattended</a:t>
            </a:r>
          </a:p>
          <a:p>
            <a:pPr marL="949325" lvl="1" indent="-549275">
              <a:lnSpc>
                <a:spcPct val="91000"/>
              </a:lnSpc>
              <a:spcBef>
                <a:spcPct val="0"/>
              </a:spcBef>
              <a:buFont typeface="Wingdings" pitchFamily="2" charset="2"/>
              <a:buChar char="q"/>
              <a:tabLst>
                <a:tab pos="342900" algn="r"/>
              </a:tabLst>
              <a:defRPr/>
            </a:pPr>
            <a:r>
              <a:rPr lang="en-US" sz="1600" dirty="0">
                <a:solidFill>
                  <a:schemeClr val="tx1"/>
                </a:solidFill>
                <a:latin typeface="Arial" pitchFamily="34" charset="0"/>
              </a:rPr>
              <a:t>At other times when considered necessary by the FSO or </a:t>
            </a:r>
            <a:r>
              <a:rPr lang="en-US" sz="1600" dirty="0" smtClean="0">
                <a:solidFill>
                  <a:schemeClr val="tx1"/>
                </a:solidFill>
                <a:latin typeface="Arial" pitchFamily="34" charset="0"/>
              </a:rPr>
              <a:t>CSA</a:t>
            </a:r>
            <a:endParaRPr lang="en-US" sz="2000" b="1" dirty="0" smtClean="0">
              <a:solidFill>
                <a:schemeClr val="tx2"/>
              </a:solidFill>
              <a:effectLst>
                <a:outerShdw blurRad="38100" dist="38100" dir="2700000" algn="tl">
                  <a:srgbClr val="000000"/>
                </a:outerShdw>
              </a:effectLst>
              <a:latin typeface="Arial" pitchFamily="34" charset="0"/>
            </a:endParaRPr>
          </a:p>
          <a:p>
            <a:pPr marL="549275" indent="-549275">
              <a:lnSpc>
                <a:spcPct val="91000"/>
              </a:lnSpc>
              <a:spcBef>
                <a:spcPct val="0"/>
              </a:spcBef>
              <a:buClr>
                <a:srgbClr val="FF0000"/>
              </a:buClr>
              <a:buNone/>
              <a:tabLst>
                <a:tab pos="342900" algn="r"/>
              </a:tabLst>
              <a:defRPr/>
            </a:pPr>
            <a:r>
              <a:rPr lang="en-US" sz="2000" b="1" dirty="0" smtClean="0">
                <a:solidFill>
                  <a:schemeClr val="tx2"/>
                </a:solidFill>
                <a:effectLst>
                  <a:outerShdw blurRad="38100" dist="38100" dir="2700000" algn="tl">
                    <a:srgbClr val="000000"/>
                  </a:outerShdw>
                </a:effectLst>
                <a:latin typeface="Arial" pitchFamily="34" charset="0"/>
              </a:rPr>
              <a:t>		</a:t>
            </a:r>
          </a:p>
          <a:p>
            <a:pPr marL="549275" lvl="0" indent="-549275">
              <a:lnSpc>
                <a:spcPct val="91000"/>
              </a:lnSpc>
              <a:spcBef>
                <a:spcPct val="0"/>
              </a:spcBef>
              <a:buFont typeface="Wingdings" pitchFamily="2" charset="2"/>
              <a:buChar char="q"/>
              <a:tabLst>
                <a:tab pos="342900" algn="r"/>
              </a:tabLst>
              <a:defRPr/>
            </a:pPr>
            <a:r>
              <a:rPr lang="en-US" sz="2000" dirty="0">
                <a:solidFill>
                  <a:srgbClr val="000000"/>
                </a:solidFill>
                <a:latin typeface="Arial" pitchFamily="34" charset="0"/>
              </a:rPr>
              <a:t>Combinations are classified to the level of the material stored within and must be committed to memory (5-308</a:t>
            </a:r>
            <a:r>
              <a:rPr lang="en-US" sz="2000" dirty="0" smtClean="0">
                <a:solidFill>
                  <a:srgbClr val="000000"/>
                </a:solidFill>
                <a:latin typeface="Arial" pitchFamily="34" charset="0"/>
              </a:rPr>
              <a:t>)</a:t>
            </a:r>
          </a:p>
          <a:p>
            <a:pPr marL="949325" lvl="1" indent="-549275">
              <a:lnSpc>
                <a:spcPct val="91000"/>
              </a:lnSpc>
              <a:spcBef>
                <a:spcPct val="0"/>
              </a:spcBef>
              <a:buFont typeface="Wingdings" pitchFamily="2" charset="2"/>
              <a:buChar char="q"/>
              <a:tabLst>
                <a:tab pos="342900" algn="r"/>
              </a:tabLst>
              <a:defRPr/>
            </a:pPr>
            <a:r>
              <a:rPr lang="en-US" sz="1600" dirty="0" smtClean="0">
                <a:solidFill>
                  <a:srgbClr val="000000"/>
                </a:solidFill>
                <a:latin typeface="Arial" pitchFamily="34" charset="0"/>
              </a:rPr>
              <a:t>Ensure only the minimal number of authorized personnel have knowledge of the combination</a:t>
            </a:r>
            <a:endParaRPr lang="en-US" sz="1600" dirty="0">
              <a:solidFill>
                <a:srgbClr val="000000"/>
              </a:solidFill>
              <a:latin typeface="Arial" pitchFamily="34" charset="0"/>
            </a:endParaRPr>
          </a:p>
          <a:p>
            <a:pPr marL="949325" lvl="1" indent="-549275">
              <a:lnSpc>
                <a:spcPct val="91000"/>
              </a:lnSpc>
              <a:spcBef>
                <a:spcPct val="0"/>
              </a:spcBef>
              <a:buFont typeface="Wingdings" pitchFamily="2" charset="2"/>
              <a:buChar char="q"/>
              <a:tabLst>
                <a:tab pos="342900" algn="r"/>
              </a:tabLst>
              <a:defRPr/>
            </a:pPr>
            <a:r>
              <a:rPr lang="en-US" sz="1600" dirty="0" smtClean="0">
                <a:solidFill>
                  <a:srgbClr val="000000"/>
                </a:solidFill>
                <a:latin typeface="Arial" pitchFamily="34" charset="0"/>
              </a:rPr>
              <a:t>A record of the names of persons having knowledge of the combination shall be maintained</a:t>
            </a:r>
            <a:endParaRPr lang="en-US" sz="1600" dirty="0">
              <a:solidFill>
                <a:srgbClr val="000000"/>
              </a:solidFill>
              <a:latin typeface="Arial" pitchFamily="34" charset="0"/>
            </a:endParaRPr>
          </a:p>
          <a:p>
            <a:pPr marL="949325" lvl="1" indent="-549275">
              <a:lnSpc>
                <a:spcPct val="91000"/>
              </a:lnSpc>
              <a:spcBef>
                <a:spcPct val="0"/>
              </a:spcBef>
              <a:buFont typeface="Wingdings" pitchFamily="2" charset="2"/>
              <a:buChar char="q"/>
              <a:tabLst>
                <a:tab pos="342900" algn="r"/>
              </a:tabLst>
              <a:defRPr/>
            </a:pPr>
            <a:r>
              <a:rPr lang="en-US" sz="1600" dirty="0" smtClean="0">
                <a:solidFill>
                  <a:srgbClr val="000000"/>
                </a:solidFill>
                <a:latin typeface="Arial" pitchFamily="34" charset="0"/>
              </a:rPr>
              <a:t>Combinations shall be safeguarded in accordance with the highest classification of the material stored in the container</a:t>
            </a:r>
            <a:endParaRPr lang="en-US" sz="1600" dirty="0">
              <a:solidFill>
                <a:srgbClr val="000000"/>
              </a:solidFill>
              <a:latin typeface="Arial" pitchFamily="34" charset="0"/>
            </a:endParaRPr>
          </a:p>
          <a:p>
            <a:pPr marL="949325" lvl="1" indent="-549275">
              <a:lnSpc>
                <a:spcPct val="91000"/>
              </a:lnSpc>
              <a:spcBef>
                <a:spcPct val="0"/>
              </a:spcBef>
              <a:buFont typeface="Wingdings" pitchFamily="2" charset="2"/>
              <a:buChar char="q"/>
              <a:tabLst>
                <a:tab pos="342900" algn="r"/>
              </a:tabLst>
              <a:defRPr/>
            </a:pPr>
            <a:r>
              <a:rPr lang="en-US" sz="1600" dirty="0" smtClean="0">
                <a:solidFill>
                  <a:srgbClr val="000000"/>
                </a:solidFill>
                <a:latin typeface="Arial" pitchFamily="34" charset="0"/>
              </a:rPr>
              <a:t>If a record is made of the combination the record shall be marked with the highest classification of the material authorized to be stored in the container</a:t>
            </a:r>
          </a:p>
          <a:p>
            <a:pPr marL="949325" lvl="1" indent="-549275">
              <a:lnSpc>
                <a:spcPct val="91000"/>
              </a:lnSpc>
              <a:spcBef>
                <a:spcPct val="0"/>
              </a:spcBef>
              <a:buFont typeface="Wingdings" pitchFamily="2" charset="2"/>
              <a:buChar char="q"/>
              <a:tabLst>
                <a:tab pos="342900" algn="r"/>
              </a:tabLst>
              <a:defRPr/>
            </a:pPr>
            <a:r>
              <a:rPr lang="en-US" sz="1600" dirty="0" smtClean="0">
                <a:solidFill>
                  <a:srgbClr val="000000"/>
                </a:solidFill>
                <a:latin typeface="Arial" pitchFamily="34" charset="0"/>
              </a:rPr>
              <a:t>Use “word association” to create combinations that will be stronger but easier to remember (example MICKEY would be 64-25-39) </a:t>
            </a:r>
            <a:endParaRPr lang="en-US" sz="2000" b="1" dirty="0" smtClean="0">
              <a:effectLst>
                <a:outerShdw blurRad="38100" dist="38100" dir="2700000" algn="tl">
                  <a:srgbClr val="000000"/>
                </a:outerShdw>
              </a:effectLst>
              <a:latin typeface="Arial" pitchFamily="34" charset="0"/>
            </a:endParaRPr>
          </a:p>
        </p:txBody>
      </p:sp>
      <p:sp>
        <p:nvSpPr>
          <p:cNvPr id="7173" name="Rectangle 5"/>
          <p:cNvSpPr>
            <a:spLocks noChangeArrowheads="1"/>
          </p:cNvSpPr>
          <p:nvPr/>
        </p:nvSpPr>
        <p:spPr bwMode="auto">
          <a:xfrm>
            <a:off x="203200" y="6464300"/>
            <a:ext cx="1163638" cy="325438"/>
          </a:xfrm>
          <a:prstGeom prst="rect">
            <a:avLst/>
          </a:prstGeom>
          <a:noFill/>
          <a:ln w="12700">
            <a:noFill/>
            <a:miter lim="800000"/>
            <a:headEnd/>
            <a:tailEnd/>
          </a:ln>
        </p:spPr>
        <p:txBody>
          <a:bodyPr wrap="none" anchor="ctr"/>
          <a:lstStyle/>
          <a:p>
            <a:endParaRPr lang="en-US"/>
          </a:p>
        </p:txBody>
      </p:sp>
    </p:spTree>
    <p:extLst>
      <p:ext uri="{BB962C8B-B14F-4D97-AF65-F5344CB8AC3E}">
        <p14:creationId xmlns:p14="http://schemas.microsoft.com/office/powerpoint/2010/main" val="11251277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2667000"/>
            <a:ext cx="7162800" cy="1460500"/>
          </a:xfrm>
        </p:spPr>
        <p:txBody>
          <a:bodyPr/>
          <a:lstStyle/>
          <a:p>
            <a:pPr algn="ctr"/>
            <a:r>
              <a:rPr lang="en-US" sz="4000" dirty="0" smtClean="0"/>
              <a:t>Additional combination change information</a:t>
            </a:r>
            <a:endParaRPr lang="en-US" sz="4000" dirty="0"/>
          </a:p>
        </p:txBody>
      </p:sp>
    </p:spTree>
    <p:extLst>
      <p:ext uri="{BB962C8B-B14F-4D97-AF65-F5344CB8AC3E}">
        <p14:creationId xmlns:p14="http://schemas.microsoft.com/office/powerpoint/2010/main" val="30881710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0375" y="449263"/>
            <a:ext cx="7294563" cy="369332"/>
          </a:xfrm>
        </p:spPr>
        <p:txBody>
          <a:bodyPr>
            <a:spAutoFit/>
          </a:bodyPr>
          <a:lstStyle/>
          <a:p>
            <a:pPr algn="ctr"/>
            <a:r>
              <a:rPr lang="en-US" sz="2400" dirty="0" smtClean="0">
                <a:ea typeface="ＭＳ Ｐゴシック" pitchFamily="34" charset="-128"/>
              </a:rPr>
              <a:t>S&amp;G 8400 &amp; 8500 Locks</a:t>
            </a:r>
            <a:endParaRPr lang="en-US" sz="2000" i="1" dirty="0" smtClean="0">
              <a:ea typeface="ＭＳ Ｐゴシック" pitchFamily="34" charset="-128"/>
            </a:endParaRPr>
          </a:p>
        </p:txBody>
      </p:sp>
      <p:grpSp>
        <p:nvGrpSpPr>
          <p:cNvPr id="2" name="Group 1"/>
          <p:cNvGrpSpPr/>
          <p:nvPr/>
        </p:nvGrpSpPr>
        <p:grpSpPr>
          <a:xfrm>
            <a:off x="681601" y="1702349"/>
            <a:ext cx="7640409" cy="3576148"/>
            <a:chOff x="681601" y="1702349"/>
            <a:chExt cx="7640409" cy="3576148"/>
          </a:xfrm>
        </p:grpSpPr>
        <p:sp>
          <p:nvSpPr>
            <p:cNvPr id="7" name="TextBox 6"/>
            <p:cNvSpPr txBox="1"/>
            <p:nvPr/>
          </p:nvSpPr>
          <p:spPr>
            <a:xfrm>
              <a:off x="1595340" y="4909165"/>
              <a:ext cx="1614791" cy="369332"/>
            </a:xfrm>
            <a:prstGeom prst="rect">
              <a:avLst/>
            </a:prstGeom>
            <a:noFill/>
          </p:spPr>
          <p:txBody>
            <a:bodyPr wrap="square" rtlCol="0">
              <a:spAutoFit/>
            </a:bodyPr>
            <a:lstStyle/>
            <a:p>
              <a:pPr algn="ctr"/>
              <a:r>
                <a:rPr lang="en-US" sz="1800" dirty="0" smtClean="0">
                  <a:solidFill>
                    <a:schemeClr val="tx1"/>
                  </a:solidFill>
                </a:rPr>
                <a:t>S&amp;G 8400</a:t>
              </a:r>
            </a:p>
          </p:txBody>
        </p:sp>
        <p:pic>
          <p:nvPicPr>
            <p:cNvPr id="7170" name="Picture 2" descr="D:\Locksmith\100_339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075" t="11214" r="23820"/>
            <a:stretch/>
          </p:blipFill>
          <p:spPr bwMode="auto">
            <a:xfrm>
              <a:off x="4854773" y="1702349"/>
              <a:ext cx="346723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Locksmith\100_3392.JPG"/>
            <p:cNvPicPr>
              <a:picLocks noChangeAspect="1" noChangeArrowheads="1"/>
            </p:cNvPicPr>
            <p:nvPr/>
          </p:nvPicPr>
          <p:blipFill rotWithShape="1">
            <a:blip r:embed="rId3">
              <a:extLst>
                <a:ext uri="{28A0092B-C50C-407E-A947-70E740481C1C}">
                  <a14:useLocalDpi xmlns:a14="http://schemas.microsoft.com/office/drawing/2010/main" val="0"/>
                </a:ext>
              </a:extLst>
            </a:blip>
            <a:srcRect l="22325" t="4122" r="21076" b="3680"/>
            <a:stretch/>
          </p:blipFill>
          <p:spPr bwMode="auto">
            <a:xfrm>
              <a:off x="681601" y="1702349"/>
              <a:ext cx="3492748"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80995" y="4909048"/>
              <a:ext cx="1614791" cy="369332"/>
            </a:xfrm>
            <a:prstGeom prst="rect">
              <a:avLst/>
            </a:prstGeom>
            <a:noFill/>
          </p:spPr>
          <p:txBody>
            <a:bodyPr wrap="square" rtlCol="0">
              <a:spAutoFit/>
            </a:bodyPr>
            <a:lstStyle/>
            <a:p>
              <a:pPr algn="ctr"/>
              <a:r>
                <a:rPr lang="en-US" sz="1800" dirty="0" smtClean="0">
                  <a:solidFill>
                    <a:schemeClr val="tx1"/>
                  </a:solidFill>
                </a:rPr>
                <a:t>S&amp;G 8500</a:t>
              </a:r>
            </a:p>
          </p:txBody>
        </p:sp>
      </p:grpSp>
    </p:spTree>
    <p:extLst>
      <p:ext uri="{BB962C8B-B14F-4D97-AF65-F5344CB8AC3E}">
        <p14:creationId xmlns:p14="http://schemas.microsoft.com/office/powerpoint/2010/main" val="34960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0375" y="449263"/>
            <a:ext cx="7294563" cy="369332"/>
          </a:xfrm>
        </p:spPr>
        <p:txBody>
          <a:bodyPr>
            <a:spAutoFit/>
          </a:bodyPr>
          <a:lstStyle/>
          <a:p>
            <a:pPr algn="ctr"/>
            <a:r>
              <a:rPr lang="en-US" sz="2400" dirty="0" smtClean="0">
                <a:ea typeface="ＭＳ Ｐゴシック" pitchFamily="34" charset="-128"/>
              </a:rPr>
              <a:t>Changing The Combination</a:t>
            </a:r>
            <a:endParaRPr lang="en-US" sz="2000" i="1" dirty="0" smtClean="0">
              <a:ea typeface="ＭＳ Ｐゴシック" pitchFamily="34" charset="-128"/>
            </a:endParaRPr>
          </a:p>
        </p:txBody>
      </p:sp>
      <p:sp>
        <p:nvSpPr>
          <p:cNvPr id="3" name="TextBox 2"/>
          <p:cNvSpPr txBox="1"/>
          <p:nvPr/>
        </p:nvSpPr>
        <p:spPr>
          <a:xfrm>
            <a:off x="525294" y="1342417"/>
            <a:ext cx="8171234"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tx1"/>
                </a:solidFill>
              </a:rPr>
              <a:t>The combos must be aligned on the change index mark </a:t>
            </a:r>
            <a:r>
              <a:rPr lang="en-US" u="sng" dirty="0" smtClean="0">
                <a:solidFill>
                  <a:schemeClr val="tx1"/>
                </a:solidFill>
              </a:rPr>
              <a:t>NOT</a:t>
            </a:r>
            <a:r>
              <a:rPr lang="en-US" dirty="0" smtClean="0">
                <a:solidFill>
                  <a:schemeClr val="tx1"/>
                </a:solidFill>
              </a:rPr>
              <a:t> the open index mark.</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Do </a:t>
            </a:r>
            <a:r>
              <a:rPr lang="en-US" u="sng" dirty="0" smtClean="0">
                <a:solidFill>
                  <a:schemeClr val="tx1"/>
                </a:solidFill>
              </a:rPr>
              <a:t>NOT</a:t>
            </a:r>
            <a:r>
              <a:rPr lang="en-US" dirty="0" smtClean="0">
                <a:solidFill>
                  <a:schemeClr val="tx1"/>
                </a:solidFill>
              </a:rPr>
              <a:t> return to “0” after the last number.  Insert the “change key”.</a:t>
            </a:r>
            <a:endParaRPr lang="en-US" dirty="0">
              <a:solidFill>
                <a:schemeClr val="tx1"/>
              </a:solidFill>
            </a:endParaRPr>
          </a:p>
          <a:p>
            <a:endParaRPr lang="en-US" dirty="0" smtClean="0">
              <a:solidFill>
                <a:schemeClr val="tx1"/>
              </a:solidFill>
            </a:endParaRPr>
          </a:p>
        </p:txBody>
      </p:sp>
      <p:grpSp>
        <p:nvGrpSpPr>
          <p:cNvPr id="4" name="Group 3"/>
          <p:cNvGrpSpPr/>
          <p:nvPr/>
        </p:nvGrpSpPr>
        <p:grpSpPr>
          <a:xfrm>
            <a:off x="27630" y="3084171"/>
            <a:ext cx="7987644" cy="3773855"/>
            <a:chOff x="27630" y="3084171"/>
            <a:chExt cx="7987644" cy="3773855"/>
          </a:xfrm>
        </p:grpSpPr>
        <p:pic>
          <p:nvPicPr>
            <p:cNvPr id="1026" name="Picture 2" descr="D:\Locksmith\100_3375.JPG"/>
            <p:cNvPicPr>
              <a:picLocks noChangeAspect="1" noChangeArrowheads="1"/>
            </p:cNvPicPr>
            <p:nvPr/>
          </p:nvPicPr>
          <p:blipFill rotWithShape="1">
            <a:blip r:embed="rId2">
              <a:extLst>
                <a:ext uri="{28A0092B-C50C-407E-A947-70E740481C1C}">
                  <a14:useLocalDpi xmlns:a14="http://schemas.microsoft.com/office/drawing/2010/main" val="0"/>
                </a:ext>
              </a:extLst>
            </a:blip>
            <a:srcRect l="23321" t="14760" r="14595"/>
            <a:stretch/>
          </p:blipFill>
          <p:spPr bwMode="auto">
            <a:xfrm>
              <a:off x="3531139" y="3394978"/>
              <a:ext cx="4484135" cy="3463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2766" y="3968930"/>
              <a:ext cx="2159540" cy="307777"/>
            </a:xfrm>
            <a:prstGeom prst="rect">
              <a:avLst/>
            </a:prstGeom>
            <a:noFill/>
          </p:spPr>
          <p:txBody>
            <a:bodyPr wrap="square" rtlCol="0">
              <a:spAutoFit/>
            </a:bodyPr>
            <a:lstStyle/>
            <a:p>
              <a:r>
                <a:rPr lang="en-US" sz="1400" dirty="0" smtClean="0">
                  <a:solidFill>
                    <a:schemeClr val="tx1"/>
                  </a:solidFill>
                </a:rPr>
                <a:t>“Change” Index Mark</a:t>
              </a:r>
            </a:p>
          </p:txBody>
        </p:sp>
        <p:sp>
          <p:nvSpPr>
            <p:cNvPr id="6" name="TextBox 5"/>
            <p:cNvSpPr txBox="1"/>
            <p:nvPr/>
          </p:nvSpPr>
          <p:spPr>
            <a:xfrm>
              <a:off x="979246" y="3084171"/>
              <a:ext cx="2159540" cy="307777"/>
            </a:xfrm>
            <a:prstGeom prst="rect">
              <a:avLst/>
            </a:prstGeom>
            <a:noFill/>
          </p:spPr>
          <p:txBody>
            <a:bodyPr wrap="square" rtlCol="0">
              <a:spAutoFit/>
            </a:bodyPr>
            <a:lstStyle/>
            <a:p>
              <a:r>
                <a:rPr lang="en-US" sz="1400" dirty="0" smtClean="0">
                  <a:solidFill>
                    <a:schemeClr val="tx1"/>
                  </a:solidFill>
                </a:rPr>
                <a:t>“Open” Index Mark</a:t>
              </a:r>
            </a:p>
          </p:txBody>
        </p:sp>
        <p:cxnSp>
          <p:nvCxnSpPr>
            <p:cNvPr id="5" name="Straight Arrow Connector 4"/>
            <p:cNvCxnSpPr>
              <a:stCxn id="2" idx="3"/>
            </p:cNvCxnSpPr>
            <p:nvPr/>
          </p:nvCxnSpPr>
          <p:spPr bwMode="auto">
            <a:xfrm>
              <a:off x="3132306" y="4122819"/>
              <a:ext cx="2227634" cy="1735"/>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F0000"/>
              </a:solidFill>
              <a:prstDash val="solid"/>
              <a:round/>
              <a:headEnd type="none" w="med" len="med"/>
              <a:tailEnd type="arrow"/>
            </a:ln>
            <a:effectLst/>
          </p:spPr>
        </p:cxnSp>
        <p:cxnSp>
          <p:nvCxnSpPr>
            <p:cNvPr id="8" name="Straight Arrow Connector 7"/>
            <p:cNvCxnSpPr>
              <a:stCxn id="6" idx="3"/>
            </p:cNvCxnSpPr>
            <p:nvPr/>
          </p:nvCxnSpPr>
          <p:spPr bwMode="auto">
            <a:xfrm>
              <a:off x="3138786" y="3238060"/>
              <a:ext cx="3466295" cy="886494"/>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pic>
          <p:nvPicPr>
            <p:cNvPr id="1027" name="Picture 3" descr="D:\Locksmith\100_33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80" t="13376" r="6865" b="33433"/>
            <a:stretch/>
          </p:blipFill>
          <p:spPr bwMode="auto">
            <a:xfrm>
              <a:off x="27630" y="5068133"/>
              <a:ext cx="3443938" cy="14104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31646" y="5269652"/>
              <a:ext cx="2159540" cy="307777"/>
            </a:xfrm>
            <a:prstGeom prst="rect">
              <a:avLst/>
            </a:prstGeom>
            <a:noFill/>
          </p:spPr>
          <p:txBody>
            <a:bodyPr wrap="square" rtlCol="0">
              <a:spAutoFit/>
            </a:bodyPr>
            <a:lstStyle/>
            <a:p>
              <a:r>
                <a:rPr lang="en-US" sz="1400" dirty="0" smtClean="0">
                  <a:solidFill>
                    <a:schemeClr val="tx1"/>
                  </a:solidFill>
                </a:rPr>
                <a:t>“</a:t>
              </a:r>
              <a:r>
                <a:rPr lang="en-US" sz="1400" u="sng" dirty="0" smtClean="0">
                  <a:solidFill>
                    <a:schemeClr val="tx1"/>
                  </a:solidFill>
                </a:rPr>
                <a:t>S&amp;G</a:t>
              </a:r>
              <a:r>
                <a:rPr lang="en-US" sz="1400" dirty="0" smtClean="0">
                  <a:solidFill>
                    <a:schemeClr val="tx1"/>
                  </a:solidFill>
                </a:rPr>
                <a:t> Change Key”</a:t>
              </a:r>
            </a:p>
          </p:txBody>
        </p:sp>
      </p:grpSp>
    </p:spTree>
    <p:extLst>
      <p:ext uri="{BB962C8B-B14F-4D97-AF65-F5344CB8AC3E}">
        <p14:creationId xmlns:p14="http://schemas.microsoft.com/office/powerpoint/2010/main" val="2621405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0375" y="449263"/>
            <a:ext cx="7294563" cy="369332"/>
          </a:xfrm>
        </p:spPr>
        <p:txBody>
          <a:bodyPr>
            <a:spAutoFit/>
          </a:bodyPr>
          <a:lstStyle/>
          <a:p>
            <a:pPr algn="ctr"/>
            <a:r>
              <a:rPr lang="en-US" sz="2400" dirty="0" smtClean="0">
                <a:ea typeface="ＭＳ Ｐゴシック" pitchFamily="34" charset="-128"/>
              </a:rPr>
              <a:t>Changing The Combination (</a:t>
            </a:r>
            <a:r>
              <a:rPr lang="en-US" sz="2400" dirty="0" err="1" smtClean="0">
                <a:ea typeface="ＭＳ Ｐゴシック" pitchFamily="34" charset="-128"/>
              </a:rPr>
              <a:t>cont</a:t>
            </a:r>
            <a:r>
              <a:rPr lang="en-US" sz="2400" dirty="0" smtClean="0">
                <a:ea typeface="ＭＳ Ｐゴシック" pitchFamily="34" charset="-128"/>
              </a:rPr>
              <a:t>)</a:t>
            </a:r>
            <a:endParaRPr lang="en-US" sz="2000" i="1" dirty="0" smtClean="0">
              <a:ea typeface="ＭＳ Ｐゴシック" pitchFamily="34" charset="-128"/>
            </a:endParaRPr>
          </a:p>
        </p:txBody>
      </p:sp>
      <p:sp>
        <p:nvSpPr>
          <p:cNvPr id="5" name="TextBox 4"/>
          <p:cNvSpPr txBox="1"/>
          <p:nvPr/>
        </p:nvSpPr>
        <p:spPr>
          <a:xfrm>
            <a:off x="330740" y="1284049"/>
            <a:ext cx="4902742" cy="5262979"/>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solidFill>
                  <a:schemeClr val="tx1"/>
                </a:solidFill>
              </a:rPr>
              <a:t>Always perform this change with the door/container open.</a:t>
            </a:r>
          </a:p>
          <a:p>
            <a:pPr marL="342900" indent="-342900">
              <a:buFont typeface="Arial" panose="020B0604020202020204" pitchFamily="34" charset="0"/>
              <a:buChar char="•"/>
            </a:pPr>
            <a:endParaRPr lang="en-US" sz="1600" dirty="0" smtClean="0">
              <a:solidFill>
                <a:schemeClr val="tx1"/>
              </a:solidFill>
            </a:endParaRPr>
          </a:p>
          <a:p>
            <a:pPr marL="342900" indent="-342900">
              <a:buFont typeface="Arial" panose="020B0604020202020204" pitchFamily="34" charset="0"/>
              <a:buChar char="•"/>
            </a:pPr>
            <a:r>
              <a:rPr lang="en-US" sz="1600" dirty="0" smtClean="0">
                <a:solidFill>
                  <a:schemeClr val="tx1"/>
                </a:solidFill>
              </a:rPr>
              <a:t>The “change key” is inserted in the back of the lock while the last digit of the combination is set on the “change index mark”.</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Once inserted, turn the “change key” to the right until it stops.</a:t>
            </a:r>
          </a:p>
          <a:p>
            <a:pPr marL="342900" indent="-342900">
              <a:buFont typeface="Arial" panose="020B0604020202020204" pitchFamily="34" charset="0"/>
              <a:buChar char="•"/>
            </a:pPr>
            <a:endParaRPr lang="en-US" sz="1600" dirty="0" smtClean="0">
              <a:solidFill>
                <a:schemeClr val="tx1"/>
              </a:solidFill>
            </a:endParaRPr>
          </a:p>
          <a:p>
            <a:pPr marL="342900" indent="-342900">
              <a:buFont typeface="Arial" panose="020B0604020202020204" pitchFamily="34" charset="0"/>
              <a:buChar char="•"/>
            </a:pPr>
            <a:r>
              <a:rPr lang="en-US" sz="1600" dirty="0" smtClean="0">
                <a:solidFill>
                  <a:schemeClr val="tx1"/>
                </a:solidFill>
              </a:rPr>
              <a:t>Dial the new combination </a:t>
            </a:r>
            <a:r>
              <a:rPr lang="en-US" sz="1600" b="0" i="1" dirty="0" smtClean="0">
                <a:solidFill>
                  <a:schemeClr val="tx1"/>
                </a:solidFill>
              </a:rPr>
              <a:t>(slowly)</a:t>
            </a:r>
            <a:r>
              <a:rPr lang="en-US" sz="1600" dirty="0" smtClean="0">
                <a:solidFill>
                  <a:schemeClr val="tx1"/>
                </a:solidFill>
              </a:rPr>
              <a:t> on the “change index mark”, stopping on the last number.</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Turn the “change key” counter-clockwise and remove.</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Dial the new combination on the “open index mark”.  </a:t>
            </a:r>
            <a:r>
              <a:rPr lang="en-US" sz="1600" dirty="0" smtClean="0">
                <a:solidFill>
                  <a:srgbClr val="0000FF"/>
                </a:solidFill>
              </a:rPr>
              <a:t>Do this three (3) times successfully prior to securing the door/container.</a:t>
            </a:r>
            <a:r>
              <a:rPr lang="en-US" sz="1600" dirty="0" smtClean="0">
                <a:solidFill>
                  <a:schemeClr val="tx1"/>
                </a:solidFill>
              </a:rPr>
              <a:t> </a:t>
            </a:r>
          </a:p>
        </p:txBody>
      </p:sp>
      <p:grpSp>
        <p:nvGrpSpPr>
          <p:cNvPr id="2" name="Group 1"/>
          <p:cNvGrpSpPr/>
          <p:nvPr/>
        </p:nvGrpSpPr>
        <p:grpSpPr>
          <a:xfrm>
            <a:off x="4902740" y="1270446"/>
            <a:ext cx="4233299" cy="5295706"/>
            <a:chOff x="4902740" y="1270446"/>
            <a:chExt cx="4233299" cy="5295706"/>
          </a:xfrm>
        </p:grpSpPr>
        <p:pic>
          <p:nvPicPr>
            <p:cNvPr id="2050" name="Picture 2" descr="D:\Locksmith\100_3377.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81" t="9884" r="9358" b="19637"/>
            <a:stretch/>
          </p:blipFill>
          <p:spPr bwMode="auto">
            <a:xfrm>
              <a:off x="5302753" y="1270446"/>
              <a:ext cx="3833286" cy="2153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Locksmith\100_3375.JPG"/>
            <p:cNvPicPr>
              <a:picLocks noChangeAspect="1" noChangeArrowheads="1"/>
            </p:cNvPicPr>
            <p:nvPr/>
          </p:nvPicPr>
          <p:blipFill rotWithShape="1">
            <a:blip r:embed="rId3">
              <a:extLst>
                <a:ext uri="{28A0092B-C50C-407E-A947-70E740481C1C}">
                  <a14:useLocalDpi xmlns:a14="http://schemas.microsoft.com/office/drawing/2010/main" val="0"/>
                </a:ext>
              </a:extLst>
            </a:blip>
            <a:srcRect l="23321" t="14760" r="14595"/>
            <a:stretch/>
          </p:blipFill>
          <p:spPr bwMode="auto">
            <a:xfrm>
              <a:off x="5303526" y="3735407"/>
              <a:ext cx="3665396" cy="283074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a:off x="4902740" y="4319081"/>
              <a:ext cx="1887166" cy="0"/>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cxnSp>
          <p:nvCxnSpPr>
            <p:cNvPr id="10" name="Straight Arrow Connector 9"/>
            <p:cNvCxnSpPr/>
            <p:nvPr/>
          </p:nvCxnSpPr>
          <p:spPr bwMode="auto">
            <a:xfrm flipV="1">
              <a:off x="5165387" y="4533089"/>
              <a:ext cx="2519464" cy="1342417"/>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grpSp>
    </p:spTree>
    <p:extLst>
      <p:ext uri="{BB962C8B-B14F-4D97-AF65-F5344CB8AC3E}">
        <p14:creationId xmlns:p14="http://schemas.microsoft.com/office/powerpoint/2010/main" val="1391772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2487" y="2822895"/>
            <a:ext cx="8129139" cy="2488395"/>
            <a:chOff x="742487" y="2822895"/>
            <a:chExt cx="8129139" cy="2488395"/>
          </a:xfrm>
        </p:grpSpPr>
        <p:sp>
          <p:nvSpPr>
            <p:cNvPr id="4" name="Title 1"/>
            <p:cNvSpPr txBox="1">
              <a:spLocks/>
            </p:cNvSpPr>
            <p:nvPr/>
          </p:nvSpPr>
          <p:spPr bwMode="auto">
            <a:xfrm>
              <a:off x="742487" y="2822895"/>
              <a:ext cx="812913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kern="0" dirty="0" err="1" smtClean="0">
                  <a:ea typeface="ＭＳ Ｐゴシック" pitchFamily="34" charset="-128"/>
                </a:rPr>
                <a:t>Mosler</a:t>
              </a:r>
              <a:r>
                <a:rPr lang="en-US" kern="0" dirty="0" smtClean="0">
                  <a:ea typeface="ＭＳ Ｐゴシック" pitchFamily="34" charset="-128"/>
                </a:rPr>
                <a:t> 302 Hand Change Locks</a:t>
              </a:r>
              <a:endParaRPr lang="en-US" sz="3200" i="1" kern="0" dirty="0" smtClean="0">
                <a:ea typeface="ＭＳ Ｐゴシック" pitchFamily="34" charset="-128"/>
              </a:endParaRPr>
            </a:p>
          </p:txBody>
        </p:sp>
        <p:pic>
          <p:nvPicPr>
            <p:cNvPr id="6" name="Picture 2" descr="D:\Locksmith\100_3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35991" t="25457" r="23875" b="9317"/>
            <a:stretch/>
          </p:blipFill>
          <p:spPr bwMode="auto">
            <a:xfrm>
              <a:off x="3560335" y="3482490"/>
              <a:ext cx="2000486" cy="1828800"/>
            </a:xfrm>
            <a:prstGeom prst="rect">
              <a:avLst/>
            </a:prstGeom>
            <a:noFill/>
            <a:effectLst>
              <a:reflection stA="50000" endPos="65000" dist="50800" dir="5400000" sy="-100000" algn="bl" rotWithShape="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476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461963" y="1354592"/>
            <a:ext cx="8224837" cy="1815882"/>
          </a:xfrm>
        </p:spPr>
        <p:txBody>
          <a:bodyPr/>
          <a:lstStyle/>
          <a:p>
            <a:pPr lvl="0" eaLnBrk="0" hangingPunct="0">
              <a:lnSpc>
                <a:spcPct val="150000"/>
              </a:lnSpc>
              <a:spcBef>
                <a:spcPts val="0"/>
              </a:spcBef>
              <a:spcAft>
                <a:spcPts val="600"/>
              </a:spcAft>
              <a:tabLst>
                <a:tab pos="2338388" algn="l"/>
                <a:tab pos="3141663" algn="r"/>
              </a:tabLst>
              <a:defRPr/>
            </a:pPr>
            <a:r>
              <a:rPr lang="en-US" dirty="0" smtClean="0">
                <a:solidFill>
                  <a:srgbClr val="000000"/>
                </a:solidFill>
              </a:rPr>
              <a:t>How to change a combination </a:t>
            </a:r>
            <a:endParaRPr lang="en-US" dirty="0">
              <a:solidFill>
                <a:srgbClr val="000000"/>
              </a:solidFill>
            </a:endParaRPr>
          </a:p>
          <a:p>
            <a:pPr eaLnBrk="0" hangingPunct="0">
              <a:lnSpc>
                <a:spcPct val="150000"/>
              </a:lnSpc>
              <a:spcBef>
                <a:spcPts val="0"/>
              </a:spcBef>
              <a:spcAft>
                <a:spcPts val="600"/>
              </a:spcAft>
              <a:tabLst>
                <a:tab pos="2338388" algn="l"/>
                <a:tab pos="3141663" algn="r"/>
              </a:tabLst>
              <a:defRPr/>
            </a:pPr>
            <a:r>
              <a:rPr lang="en-US" dirty="0" smtClean="0">
                <a:solidFill>
                  <a:srgbClr val="000000"/>
                </a:solidFill>
              </a:rPr>
              <a:t>Reasons for changing a combination</a:t>
            </a:r>
            <a:endParaRPr lang="en-US" dirty="0"/>
          </a:p>
          <a:p>
            <a:pPr lvl="0" eaLnBrk="0" hangingPunct="0">
              <a:lnSpc>
                <a:spcPct val="150000"/>
              </a:lnSpc>
              <a:spcBef>
                <a:spcPts val="0"/>
              </a:spcBef>
              <a:spcAft>
                <a:spcPts val="600"/>
              </a:spcAft>
              <a:tabLst>
                <a:tab pos="2338388" algn="l"/>
                <a:tab pos="3141663" algn="r"/>
              </a:tabLst>
              <a:defRPr/>
            </a:pPr>
            <a:r>
              <a:rPr lang="en-US" dirty="0" smtClean="0">
                <a:solidFill>
                  <a:srgbClr val="000000"/>
                </a:solidFill>
              </a:rPr>
              <a:t>Additional items to consider</a:t>
            </a:r>
            <a:endParaRPr lang="en-US" dirty="0">
              <a:solidFill>
                <a:srgbClr val="000000"/>
              </a:solidFill>
            </a:endParaRPr>
          </a:p>
        </p:txBody>
      </p:sp>
    </p:spTree>
    <p:extLst>
      <p:ext uri="{BB962C8B-B14F-4D97-AF65-F5344CB8AC3E}">
        <p14:creationId xmlns:p14="http://schemas.microsoft.com/office/powerpoint/2010/main" val="3284370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12775" y="601663"/>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ea typeface="ＭＳ Ｐゴシック" pitchFamily="34" charset="-128"/>
              </a:rPr>
              <a:t>Changing The Combination</a:t>
            </a:r>
            <a:endParaRPr lang="en-US" sz="2000" i="1" kern="0" dirty="0" smtClean="0">
              <a:ea typeface="ＭＳ Ｐゴシック" pitchFamily="34" charset="-128"/>
            </a:endParaRPr>
          </a:p>
        </p:txBody>
      </p:sp>
      <p:sp>
        <p:nvSpPr>
          <p:cNvPr id="5" name="TextBox 4"/>
          <p:cNvSpPr txBox="1"/>
          <p:nvPr/>
        </p:nvSpPr>
        <p:spPr>
          <a:xfrm>
            <a:off x="525294" y="1935825"/>
            <a:ext cx="4708187" cy="3693319"/>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solidFill>
                  <a:schemeClr val="tx1"/>
                </a:solidFill>
              </a:rPr>
              <a:t>Start by opening the container and remove the back plates from the back of the drawer front.  Ensure the latch/bolts are released/secure after the drawer is opened.</a:t>
            </a: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smtClean="0">
                <a:solidFill>
                  <a:schemeClr val="tx1"/>
                </a:solidFill>
              </a:rPr>
              <a:t>Remove the two (2) screws holding the lock back plate, spin-off the dial to the right.  The combo pack should fall into your hand.</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p:txBody>
      </p:sp>
      <p:grpSp>
        <p:nvGrpSpPr>
          <p:cNvPr id="2" name="Group 1"/>
          <p:cNvGrpSpPr/>
          <p:nvPr/>
        </p:nvGrpSpPr>
        <p:grpSpPr>
          <a:xfrm>
            <a:off x="3959157" y="1079770"/>
            <a:ext cx="5058392" cy="5507686"/>
            <a:chOff x="3959157" y="1079770"/>
            <a:chExt cx="5058392" cy="5507686"/>
          </a:xfrm>
        </p:grpSpPr>
        <p:pic>
          <p:nvPicPr>
            <p:cNvPr id="3074" name="Picture 2" descr="D:\Locksmith\100_3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31798" t="17420" r="19082" b="6339"/>
            <a:stretch/>
          </p:blipFill>
          <p:spPr bwMode="auto">
            <a:xfrm>
              <a:off x="5826876" y="3801692"/>
              <a:ext cx="3190673" cy="27857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Locksmith\100_3378.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31" r="14711"/>
            <a:stretch/>
          </p:blipFill>
          <p:spPr bwMode="auto">
            <a:xfrm>
              <a:off x="5831415" y="1079770"/>
              <a:ext cx="2524642" cy="266149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flipV="1">
              <a:off x="3959157" y="1731523"/>
              <a:ext cx="2383277" cy="2177090"/>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cxnSp>
          <p:nvCxnSpPr>
            <p:cNvPr id="10" name="Straight Arrow Connector 9"/>
            <p:cNvCxnSpPr/>
            <p:nvPr/>
          </p:nvCxnSpPr>
          <p:spPr bwMode="auto">
            <a:xfrm flipV="1">
              <a:off x="5826876" y="2120630"/>
              <a:ext cx="1848247" cy="70383"/>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cxnSp>
          <p:nvCxnSpPr>
            <p:cNvPr id="15" name="Straight Arrow Connector 14"/>
            <p:cNvCxnSpPr/>
            <p:nvPr/>
          </p:nvCxnSpPr>
          <p:spPr bwMode="auto">
            <a:xfrm flipV="1">
              <a:off x="5155660" y="2558375"/>
              <a:ext cx="1848255" cy="1945531"/>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sp>
          <p:nvSpPr>
            <p:cNvPr id="13" name="Oval 12"/>
            <p:cNvSpPr/>
            <p:nvPr/>
          </p:nvSpPr>
          <p:spPr bwMode="auto">
            <a:xfrm>
              <a:off x="6731543" y="1303505"/>
              <a:ext cx="418286" cy="379378"/>
            </a:xfrm>
            <a:prstGeom prst="ellipse">
              <a:avLst/>
            </a:prstGeom>
            <a:solidFill>
              <a:schemeClr val="tx2">
                <a:lumMod val="85000"/>
              </a:schemeClr>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grpSp>
    </p:spTree>
    <p:extLst>
      <p:ext uri="{BB962C8B-B14F-4D97-AF65-F5344CB8AC3E}">
        <p14:creationId xmlns:p14="http://schemas.microsoft.com/office/powerpoint/2010/main" val="382272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12775" y="601663"/>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ea typeface="ＭＳ Ｐゴシック" pitchFamily="34" charset="-128"/>
              </a:rPr>
              <a:t>Changing The Combination (</a:t>
            </a:r>
            <a:r>
              <a:rPr lang="en-US" sz="2400" kern="0" dirty="0" err="1" smtClean="0">
                <a:ea typeface="ＭＳ Ｐゴシック" pitchFamily="34" charset="-128"/>
              </a:rPr>
              <a:t>cont</a:t>
            </a:r>
            <a:r>
              <a:rPr lang="en-US" sz="2400" kern="0" dirty="0" smtClean="0">
                <a:ea typeface="ＭＳ Ｐゴシック" pitchFamily="34" charset="-128"/>
              </a:rPr>
              <a:t>)</a:t>
            </a:r>
            <a:endParaRPr lang="en-US" sz="2000" i="1" kern="0" dirty="0" smtClean="0">
              <a:ea typeface="ＭＳ Ｐゴシック" pitchFamily="34" charset="-128"/>
            </a:endParaRPr>
          </a:p>
        </p:txBody>
      </p:sp>
      <p:sp>
        <p:nvSpPr>
          <p:cNvPr id="5" name="TextBox 4"/>
          <p:cNvSpPr txBox="1"/>
          <p:nvPr/>
        </p:nvSpPr>
        <p:spPr>
          <a:xfrm>
            <a:off x="214010" y="1527249"/>
            <a:ext cx="5019472" cy="5355312"/>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solidFill>
                  <a:schemeClr val="tx1"/>
                </a:solidFill>
              </a:rPr>
              <a:t>Remove the “c-clip” from the hub.  </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smtClean="0">
                <a:solidFill>
                  <a:schemeClr val="tx1"/>
                </a:solidFill>
              </a:rPr>
              <a:t>Remove the discs and spacers and place on a work surface in the order they are removed (i.e. combo face-up).</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smtClean="0">
                <a:solidFill>
                  <a:srgbClr val="0000FF"/>
                </a:solidFill>
              </a:rPr>
              <a:t>Inspect each disc for cracks/breaks.  If present, do </a:t>
            </a:r>
            <a:r>
              <a:rPr lang="en-US" sz="1800" u="sng" dirty="0" smtClean="0">
                <a:solidFill>
                  <a:srgbClr val="0000FF"/>
                </a:solidFill>
              </a:rPr>
              <a:t>NOT</a:t>
            </a:r>
            <a:r>
              <a:rPr lang="en-US" sz="1800" dirty="0" smtClean="0">
                <a:solidFill>
                  <a:srgbClr val="0000FF"/>
                </a:solidFill>
              </a:rPr>
              <a:t> re-use this lock pack and contact the locksmith.</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smtClean="0">
                <a:solidFill>
                  <a:schemeClr val="tx1"/>
                </a:solidFill>
              </a:rPr>
              <a:t>The last disc removed represents the 1</a:t>
            </a:r>
            <a:r>
              <a:rPr lang="en-US" sz="1800" baseline="30000" dirty="0" smtClean="0">
                <a:solidFill>
                  <a:schemeClr val="tx1"/>
                </a:solidFill>
              </a:rPr>
              <a:t>st</a:t>
            </a:r>
            <a:r>
              <a:rPr lang="en-US" sz="1800" dirty="0" smtClean="0">
                <a:solidFill>
                  <a:schemeClr val="tx1"/>
                </a:solidFill>
              </a:rPr>
              <a:t> number in the combo, the middle disc represents the 2</a:t>
            </a:r>
            <a:r>
              <a:rPr lang="en-US" sz="1800" baseline="30000" dirty="0" smtClean="0">
                <a:solidFill>
                  <a:schemeClr val="tx1"/>
                </a:solidFill>
              </a:rPr>
              <a:t>nd</a:t>
            </a:r>
            <a:r>
              <a:rPr lang="en-US" sz="1800" dirty="0" smtClean="0">
                <a:solidFill>
                  <a:schemeClr val="tx1"/>
                </a:solidFill>
              </a:rPr>
              <a:t> number, and the last disc represents the 3</a:t>
            </a:r>
            <a:r>
              <a:rPr lang="en-US" sz="1800" baseline="30000" dirty="0" smtClean="0">
                <a:solidFill>
                  <a:schemeClr val="tx1"/>
                </a:solidFill>
              </a:rPr>
              <a:t>rd</a:t>
            </a:r>
            <a:r>
              <a:rPr lang="en-US" sz="1800" dirty="0" smtClean="0">
                <a:solidFill>
                  <a:schemeClr val="tx1"/>
                </a:solidFill>
              </a:rPr>
              <a:t> number.</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smtClean="0">
                <a:solidFill>
                  <a:schemeClr val="tx1"/>
                </a:solidFill>
              </a:rPr>
              <a:t>Remove the center hubs of each disc and rotate the index mark to the “new number” of the combo for each disc.</a:t>
            </a: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p:txBody>
      </p:sp>
      <p:grpSp>
        <p:nvGrpSpPr>
          <p:cNvPr id="2" name="Group 1"/>
          <p:cNvGrpSpPr/>
          <p:nvPr/>
        </p:nvGrpSpPr>
        <p:grpSpPr>
          <a:xfrm>
            <a:off x="4442293" y="1566151"/>
            <a:ext cx="4701707" cy="5120640"/>
            <a:chOff x="4442293" y="1566151"/>
            <a:chExt cx="4701707" cy="5120640"/>
          </a:xfrm>
        </p:grpSpPr>
        <p:pic>
          <p:nvPicPr>
            <p:cNvPr id="4098" name="Picture 2" descr="D:\Locksmith\100_3379.JPG"/>
            <p:cNvPicPr>
              <a:picLocks noChangeAspect="1" noChangeArrowheads="1"/>
            </p:cNvPicPr>
            <p:nvPr/>
          </p:nvPicPr>
          <p:blipFill rotWithShape="1">
            <a:blip r:embed="rId2">
              <a:extLst>
                <a:ext uri="{28A0092B-C50C-407E-A947-70E740481C1C}">
                  <a14:useLocalDpi xmlns:a14="http://schemas.microsoft.com/office/drawing/2010/main" val="0"/>
                </a:ext>
              </a:extLst>
            </a:blip>
            <a:srcRect l="32796" t="14761" r="37284" b="13431"/>
            <a:stretch/>
          </p:blipFill>
          <p:spPr bwMode="auto">
            <a:xfrm>
              <a:off x="5350944" y="1566151"/>
              <a:ext cx="3793056" cy="51206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a:off x="4442293" y="1731523"/>
              <a:ext cx="3038277" cy="797668"/>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cxnSp>
          <p:nvCxnSpPr>
            <p:cNvPr id="10" name="Straight Arrow Connector 9"/>
            <p:cNvCxnSpPr/>
            <p:nvPr/>
          </p:nvCxnSpPr>
          <p:spPr bwMode="auto">
            <a:xfrm flipV="1">
              <a:off x="4869061" y="3035030"/>
              <a:ext cx="1512284" cy="3049863"/>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grpSp>
    </p:spTree>
    <p:extLst>
      <p:ext uri="{BB962C8B-B14F-4D97-AF65-F5344CB8AC3E}">
        <p14:creationId xmlns:p14="http://schemas.microsoft.com/office/powerpoint/2010/main" val="2938202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0375" y="449263"/>
            <a:ext cx="7294563" cy="369332"/>
          </a:xfrm>
        </p:spPr>
        <p:txBody>
          <a:bodyPr>
            <a:spAutoFit/>
          </a:bodyPr>
          <a:lstStyle/>
          <a:p>
            <a:pPr algn="ctr"/>
            <a:r>
              <a:rPr lang="en-US" sz="2400" dirty="0" smtClean="0">
                <a:ea typeface="ＭＳ Ｐゴシック" pitchFamily="34" charset="-128"/>
              </a:rPr>
              <a:t>Examples of Defective Combo Discs</a:t>
            </a:r>
            <a:endParaRPr lang="en-US" sz="2000" i="1" dirty="0" smtClean="0">
              <a:ea typeface="ＭＳ Ｐゴシック" pitchFamily="34" charset="-128"/>
            </a:endParaRPr>
          </a:p>
        </p:txBody>
      </p:sp>
      <p:grpSp>
        <p:nvGrpSpPr>
          <p:cNvPr id="3" name="Group 2"/>
          <p:cNvGrpSpPr/>
          <p:nvPr/>
        </p:nvGrpSpPr>
        <p:grpSpPr>
          <a:xfrm>
            <a:off x="301561" y="1157572"/>
            <a:ext cx="8570067" cy="4902095"/>
            <a:chOff x="301561" y="1157572"/>
            <a:chExt cx="8570067" cy="4902095"/>
          </a:xfrm>
        </p:grpSpPr>
        <p:pic>
          <p:nvPicPr>
            <p:cNvPr id="2" name="Picture 2" descr="D:\Locksmith\100_3383.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02" t="14318" r="41523" b="13874"/>
            <a:stretch/>
          </p:blipFill>
          <p:spPr bwMode="auto">
            <a:xfrm>
              <a:off x="2071991" y="1157572"/>
              <a:ext cx="4515556" cy="38910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flipH="1">
              <a:off x="6313258" y="2850186"/>
              <a:ext cx="797668" cy="398834"/>
            </a:xfrm>
            <a:prstGeom prst="straightConnector1">
              <a:avLst/>
            </a:prstGeom>
            <a:gradFill rotWithShape="0">
              <a:gsLst>
                <a:gs pos="0">
                  <a:schemeClr val="accent1">
                    <a:gamma/>
                    <a:shade val="46275"/>
                    <a:invGamma/>
                  </a:schemeClr>
                </a:gs>
                <a:gs pos="100000">
                  <a:schemeClr val="accent1"/>
                </a:gs>
              </a:gsLst>
              <a:lin ang="5400000" scaled="1"/>
            </a:gradFill>
            <a:ln w="63500" cap="flat" cmpd="sng" algn="ctr">
              <a:solidFill>
                <a:srgbClr val="F63F1B"/>
              </a:solidFill>
              <a:prstDash val="solid"/>
              <a:round/>
              <a:headEnd type="none" w="med" len="med"/>
              <a:tailEnd type="arrow"/>
            </a:ln>
            <a:effectLst/>
          </p:spPr>
        </p:cxnSp>
        <p:sp>
          <p:nvSpPr>
            <p:cNvPr id="7" name="TextBox 6"/>
            <p:cNvSpPr txBox="1"/>
            <p:nvPr/>
          </p:nvSpPr>
          <p:spPr>
            <a:xfrm>
              <a:off x="301561" y="5136337"/>
              <a:ext cx="8570067" cy="923330"/>
            </a:xfrm>
            <a:prstGeom prst="rect">
              <a:avLst/>
            </a:prstGeom>
            <a:noFill/>
          </p:spPr>
          <p:txBody>
            <a:bodyPr wrap="square" rtlCol="0">
              <a:spAutoFit/>
            </a:bodyPr>
            <a:lstStyle/>
            <a:p>
              <a:r>
                <a:rPr lang="en-US" sz="1800" dirty="0" smtClean="0">
                  <a:solidFill>
                    <a:schemeClr val="tx1"/>
                  </a:solidFill>
                </a:rPr>
                <a:t>If any of the discs have this issue and a replacement cannot be located, the entire lock will have to replaced with a “X Series” lock.  Keep in mind that considerable time will  be required to procure and install a new lock.</a:t>
              </a:r>
            </a:p>
          </p:txBody>
        </p:sp>
      </p:grpSp>
    </p:spTree>
    <p:extLst>
      <p:ext uri="{BB962C8B-B14F-4D97-AF65-F5344CB8AC3E}">
        <p14:creationId xmlns:p14="http://schemas.microsoft.com/office/powerpoint/2010/main" val="1761678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42487" y="2822895"/>
            <a:ext cx="812913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kern="0" dirty="0" err="1" smtClean="0">
                <a:ea typeface="ＭＳ Ｐゴシック" pitchFamily="34" charset="-128"/>
              </a:rPr>
              <a:t>Mosler</a:t>
            </a:r>
            <a:r>
              <a:rPr lang="en-US" kern="0" dirty="0" smtClean="0">
                <a:ea typeface="ＭＳ Ｐゴシック" pitchFamily="34" charset="-128"/>
              </a:rPr>
              <a:t> 302 Key Change Locks</a:t>
            </a:r>
            <a:endParaRPr lang="en-US" sz="3200" i="1" kern="0" dirty="0" smtClean="0">
              <a:ea typeface="ＭＳ Ｐゴシック" pitchFamily="34" charset="-128"/>
            </a:endParaRPr>
          </a:p>
        </p:txBody>
      </p:sp>
      <p:pic>
        <p:nvPicPr>
          <p:cNvPr id="6" name="Picture 2" descr="D:\Locksmith\100_3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35991" t="25457" r="23875" b="9317"/>
          <a:stretch/>
        </p:blipFill>
        <p:spPr bwMode="auto">
          <a:xfrm>
            <a:off x="3560335" y="3482490"/>
            <a:ext cx="2000486" cy="1828800"/>
          </a:xfrm>
          <a:prstGeom prst="rect">
            <a:avLst/>
          </a:prstGeom>
          <a:noFill/>
          <a:effectLst>
            <a:reflection stA="5000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28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12775" y="601663"/>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ea typeface="ＭＳ Ｐゴシック" pitchFamily="34" charset="-128"/>
              </a:rPr>
              <a:t>Changing The Combination</a:t>
            </a:r>
            <a:endParaRPr lang="en-US" sz="2000" i="1" kern="0" dirty="0" smtClean="0">
              <a:ea typeface="ＭＳ Ｐゴシック" pitchFamily="34" charset="-128"/>
            </a:endParaRPr>
          </a:p>
        </p:txBody>
      </p:sp>
      <p:sp>
        <p:nvSpPr>
          <p:cNvPr id="10" name="TextBox 9"/>
          <p:cNvSpPr txBox="1"/>
          <p:nvPr/>
        </p:nvSpPr>
        <p:spPr>
          <a:xfrm>
            <a:off x="204282" y="1089489"/>
            <a:ext cx="5408578" cy="5509200"/>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solidFill>
                  <a:schemeClr val="tx1"/>
                </a:solidFill>
              </a:rPr>
              <a:t>Start by opening the container and remove the back plates from the back of the drawer front.  Ensure the latch/bolts are released after the drawer is opened.</a:t>
            </a:r>
          </a:p>
          <a:p>
            <a:pPr marL="342900" indent="-342900">
              <a:buFont typeface="Arial" panose="020B0604020202020204" pitchFamily="34" charset="0"/>
              <a:buChar char="•"/>
            </a:pPr>
            <a:endParaRPr lang="en-US" sz="1600" dirty="0" smtClean="0">
              <a:solidFill>
                <a:schemeClr val="tx1"/>
              </a:solidFill>
            </a:endParaRPr>
          </a:p>
          <a:p>
            <a:pPr marL="342900" indent="-342900">
              <a:buFont typeface="Arial" panose="020B0604020202020204" pitchFamily="34" charset="0"/>
              <a:buChar char="•"/>
            </a:pPr>
            <a:r>
              <a:rPr lang="en-US" sz="1600" dirty="0" smtClean="0">
                <a:solidFill>
                  <a:schemeClr val="tx1"/>
                </a:solidFill>
              </a:rPr>
              <a:t>Dial the existing combination on the “change index mark”, stopping on the last number (do not go to “0”).</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Insert “change key” fully and turn clockwise until it stops.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Dial new combo on the “change index mark”, stopping on the last number.  Turn the “change key” counter-clockwise until it stops and remove.</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Dial the new combo on the “open index mark” as normal.  </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a:solidFill>
                  <a:srgbClr val="0000FF"/>
                </a:solidFill>
              </a:rPr>
              <a:t>Do this three (3) times successfully prior to </a:t>
            </a:r>
            <a:r>
              <a:rPr lang="en-US" sz="1600" dirty="0" smtClean="0">
                <a:solidFill>
                  <a:srgbClr val="0000FF"/>
                </a:solidFill>
              </a:rPr>
              <a:t>securing.</a:t>
            </a:r>
            <a:r>
              <a:rPr lang="en-US" sz="1600" dirty="0" smtClean="0">
                <a:solidFill>
                  <a:schemeClr val="tx1"/>
                </a:solidFill>
              </a:rPr>
              <a:t> </a:t>
            </a:r>
            <a:endParaRPr lang="en-US" sz="1600" dirty="0">
              <a:solidFill>
                <a:schemeClr val="tx1"/>
              </a:solidFill>
            </a:endParaRPr>
          </a:p>
          <a:p>
            <a:pPr marL="342900" indent="-342900">
              <a:buFont typeface="Arial" panose="020B0604020202020204" pitchFamily="34" charset="0"/>
              <a:buChar char="•"/>
            </a:pPr>
            <a:endParaRPr lang="en-US" sz="1600" dirty="0" smtClean="0">
              <a:solidFill>
                <a:schemeClr val="tx1"/>
              </a:solidFill>
            </a:endParaRPr>
          </a:p>
        </p:txBody>
      </p:sp>
      <p:grpSp>
        <p:nvGrpSpPr>
          <p:cNvPr id="2" name="Group 1"/>
          <p:cNvGrpSpPr/>
          <p:nvPr/>
        </p:nvGrpSpPr>
        <p:grpSpPr>
          <a:xfrm>
            <a:off x="5019472" y="1079770"/>
            <a:ext cx="4289917" cy="5507686"/>
            <a:chOff x="5019472" y="1079770"/>
            <a:chExt cx="4289917" cy="5507686"/>
          </a:xfrm>
        </p:grpSpPr>
        <p:pic>
          <p:nvPicPr>
            <p:cNvPr id="5" name="Picture 2" descr="D:\Locksmith\100_3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31798" t="17420" r="19082" b="6339"/>
            <a:stretch/>
          </p:blipFill>
          <p:spPr bwMode="auto">
            <a:xfrm>
              <a:off x="5826876" y="3801692"/>
              <a:ext cx="3190673" cy="2785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Locksmith\100_3378.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31" r="14711"/>
            <a:stretch/>
          </p:blipFill>
          <p:spPr bwMode="auto">
            <a:xfrm>
              <a:off x="5831415" y="1079770"/>
              <a:ext cx="2524642" cy="266149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flipV="1">
              <a:off x="5418306" y="1643974"/>
              <a:ext cx="1789891" cy="1789890"/>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cxnSp>
          <p:nvCxnSpPr>
            <p:cNvPr id="9" name="Straight Arrow Connector 8"/>
            <p:cNvCxnSpPr/>
            <p:nvPr/>
          </p:nvCxnSpPr>
          <p:spPr bwMode="auto">
            <a:xfrm>
              <a:off x="5019472" y="4153711"/>
              <a:ext cx="1614792" cy="214008"/>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pic>
          <p:nvPicPr>
            <p:cNvPr id="6146" name="Picture 2" descr="D:\Locksmith\100_3385.JPG"/>
            <p:cNvPicPr>
              <a:picLocks noChangeAspect="1" noChangeArrowheads="1"/>
            </p:cNvPicPr>
            <p:nvPr/>
          </p:nvPicPr>
          <p:blipFill rotWithShape="1">
            <a:blip r:embed="rId4">
              <a:extLst>
                <a:ext uri="{28A0092B-C50C-407E-A947-70E740481C1C}">
                  <a14:useLocalDpi xmlns:a14="http://schemas.microsoft.com/office/drawing/2010/main" val="0"/>
                </a:ext>
              </a:extLst>
            </a:blip>
            <a:srcRect l="16090" t="26729" r="17720" b="33017"/>
            <a:stretch/>
          </p:blipFill>
          <p:spPr bwMode="auto">
            <a:xfrm>
              <a:off x="7208197" y="1185011"/>
              <a:ext cx="1603809"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bwMode="auto">
            <a:xfrm flipV="1">
              <a:off x="5025957" y="4367719"/>
              <a:ext cx="2483796" cy="719851"/>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sp>
          <p:nvSpPr>
            <p:cNvPr id="21" name="TextBox 20"/>
            <p:cNvSpPr txBox="1"/>
            <p:nvPr/>
          </p:nvSpPr>
          <p:spPr>
            <a:xfrm>
              <a:off x="7149849" y="1185011"/>
              <a:ext cx="2159540" cy="246221"/>
            </a:xfrm>
            <a:prstGeom prst="rect">
              <a:avLst/>
            </a:prstGeom>
            <a:noFill/>
          </p:spPr>
          <p:txBody>
            <a:bodyPr wrap="square" rtlCol="0">
              <a:spAutoFit/>
            </a:bodyPr>
            <a:lstStyle/>
            <a:p>
              <a:r>
                <a:rPr lang="en-US" sz="1000" b="0" dirty="0" smtClean="0">
                  <a:solidFill>
                    <a:schemeClr val="tx1"/>
                  </a:solidFill>
                </a:rPr>
                <a:t>“</a:t>
              </a:r>
              <a:r>
                <a:rPr lang="en-US" sz="1000" b="0" dirty="0" err="1" smtClean="0">
                  <a:solidFill>
                    <a:schemeClr val="tx1"/>
                  </a:solidFill>
                </a:rPr>
                <a:t>Mosler</a:t>
              </a:r>
              <a:r>
                <a:rPr lang="en-US" sz="1000" b="0" dirty="0" smtClean="0">
                  <a:solidFill>
                    <a:schemeClr val="tx1"/>
                  </a:solidFill>
                </a:rPr>
                <a:t> 302 Change Key”</a:t>
              </a:r>
            </a:p>
          </p:txBody>
        </p:sp>
      </p:grpSp>
    </p:spTree>
    <p:extLst>
      <p:ext uri="{BB962C8B-B14F-4D97-AF65-F5344CB8AC3E}">
        <p14:creationId xmlns:p14="http://schemas.microsoft.com/office/powerpoint/2010/main" val="1594512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879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98750"/>
            <a:ext cx="7162800" cy="1460500"/>
          </a:xfrm>
        </p:spPr>
        <p:txBody>
          <a:bodyPr/>
          <a:lstStyle/>
          <a:p>
            <a:pPr algn="ctr"/>
            <a:r>
              <a:rPr lang="en-US" sz="4000" dirty="0" smtClean="0"/>
              <a:t>Changing the combination</a:t>
            </a:r>
            <a:endParaRPr lang="en-US" sz="4000" dirty="0"/>
          </a:p>
        </p:txBody>
      </p:sp>
    </p:spTree>
    <p:extLst>
      <p:ext uri="{BB962C8B-B14F-4D97-AF65-F5344CB8AC3E}">
        <p14:creationId xmlns:p14="http://schemas.microsoft.com/office/powerpoint/2010/main" val="31816982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68" y="834781"/>
            <a:ext cx="7162800" cy="712665"/>
          </a:xfrm>
        </p:spPr>
        <p:txBody>
          <a:bodyPr/>
          <a:lstStyle/>
          <a:p>
            <a:pPr algn="ctr"/>
            <a:r>
              <a:rPr lang="en-US" sz="4000" dirty="0" smtClean="0"/>
              <a:t>Lock Requirements</a:t>
            </a:r>
            <a:endParaRPr lang="en-US" sz="4000" dirty="0"/>
          </a:p>
        </p:txBody>
      </p:sp>
      <p:sp>
        <p:nvSpPr>
          <p:cNvPr id="3" name="Rectangle 2"/>
          <p:cNvSpPr/>
          <p:nvPr/>
        </p:nvSpPr>
        <p:spPr>
          <a:xfrm>
            <a:off x="738553" y="1547446"/>
            <a:ext cx="7411915" cy="5109091"/>
          </a:xfrm>
          <a:prstGeom prst="rect">
            <a:avLst/>
          </a:prstGeom>
        </p:spPr>
        <p:txBody>
          <a:bodyPr wrap="square">
            <a:spAutoFit/>
          </a:bodyPr>
          <a:lstStyle/>
          <a:p>
            <a:pPr marL="222250" lvl="0" indent="-222250" defTabSz="887413">
              <a:lnSpc>
                <a:spcPct val="150000"/>
              </a:lnSpc>
              <a:spcBef>
                <a:spcPts val="0"/>
              </a:spcBef>
              <a:spcAft>
                <a:spcPts val="600"/>
              </a:spcAft>
              <a:buSzPct val="100000"/>
              <a:buFontTx/>
              <a:buChar char="•"/>
              <a:tabLst>
                <a:tab pos="2338388" algn="l"/>
                <a:tab pos="3141663" algn="r"/>
              </a:tabLst>
              <a:defRPr/>
            </a:pPr>
            <a:r>
              <a:rPr lang="en-US" sz="2400" kern="0" dirty="0" smtClean="0">
                <a:solidFill>
                  <a:srgbClr val="000000"/>
                </a:solidFill>
                <a:latin typeface="Arial"/>
              </a:rPr>
              <a:t>All new locks must meet the FF-L-2740 Federal Specification</a:t>
            </a:r>
            <a:endParaRPr lang="en-US" sz="2400" kern="0" dirty="0">
              <a:solidFill>
                <a:srgbClr val="000000"/>
              </a:solidFill>
              <a:latin typeface="Arial"/>
            </a:endParaRPr>
          </a:p>
          <a:p>
            <a:pPr marL="222250" lvl="0" indent="-222250" defTabSz="887413">
              <a:lnSpc>
                <a:spcPct val="150000"/>
              </a:lnSpc>
              <a:spcBef>
                <a:spcPts val="0"/>
              </a:spcBef>
              <a:spcAft>
                <a:spcPts val="600"/>
              </a:spcAft>
              <a:buSzPct val="100000"/>
              <a:buFontTx/>
              <a:buChar char="•"/>
              <a:tabLst>
                <a:tab pos="2338388" algn="l"/>
                <a:tab pos="3141663" algn="r"/>
              </a:tabLst>
              <a:defRPr/>
            </a:pPr>
            <a:r>
              <a:rPr lang="en-US" sz="2400" kern="0" dirty="0" smtClean="0">
                <a:solidFill>
                  <a:srgbClr val="000000"/>
                </a:solidFill>
                <a:latin typeface="Arial"/>
              </a:rPr>
              <a:t>Currently there are only two manufacturers and two locks being produced that meet this specification</a:t>
            </a:r>
          </a:p>
          <a:p>
            <a:pPr marL="679450" lvl="1" indent="-222250" defTabSz="887413">
              <a:lnSpc>
                <a:spcPct val="150000"/>
              </a:lnSpc>
              <a:spcBef>
                <a:spcPts val="0"/>
              </a:spcBef>
              <a:spcAft>
                <a:spcPts val="600"/>
              </a:spcAft>
              <a:buSzPct val="100000"/>
              <a:buFontTx/>
              <a:buChar char="•"/>
              <a:tabLst>
                <a:tab pos="2338388" algn="l"/>
                <a:tab pos="3141663" algn="r"/>
              </a:tabLst>
              <a:defRPr/>
            </a:pPr>
            <a:r>
              <a:rPr lang="en-US" kern="0" dirty="0" err="1" smtClean="0">
                <a:solidFill>
                  <a:srgbClr val="000000"/>
                </a:solidFill>
                <a:latin typeface="Arial"/>
              </a:rPr>
              <a:t>Kaba</a:t>
            </a:r>
            <a:r>
              <a:rPr lang="en-US" kern="0" dirty="0" smtClean="0">
                <a:solidFill>
                  <a:srgbClr val="000000"/>
                </a:solidFill>
                <a:latin typeface="Arial"/>
              </a:rPr>
              <a:t>-Mas	X-10</a:t>
            </a:r>
          </a:p>
          <a:p>
            <a:pPr marL="1136650" lvl="2" indent="-222250" defTabSz="887413">
              <a:lnSpc>
                <a:spcPct val="150000"/>
              </a:lnSpc>
              <a:spcBef>
                <a:spcPts val="0"/>
              </a:spcBef>
              <a:spcAft>
                <a:spcPts val="600"/>
              </a:spcAft>
              <a:buSzPct val="100000"/>
              <a:buFontTx/>
              <a:buChar char="•"/>
              <a:tabLst>
                <a:tab pos="2338388" algn="l"/>
                <a:tab pos="3141663" algn="r"/>
              </a:tabLst>
              <a:defRPr/>
            </a:pPr>
            <a:r>
              <a:rPr lang="en-US" sz="1800" kern="0" dirty="0" smtClean="0">
                <a:solidFill>
                  <a:srgbClr val="000000"/>
                </a:solidFill>
                <a:latin typeface="Arial"/>
              </a:rPr>
              <a:t>X-07, X-08 &amp; X-09 while no longer produced can still be used</a:t>
            </a:r>
          </a:p>
          <a:p>
            <a:pPr marL="679450" lvl="1" indent="-222250" defTabSz="887413">
              <a:lnSpc>
                <a:spcPct val="150000"/>
              </a:lnSpc>
              <a:spcBef>
                <a:spcPts val="0"/>
              </a:spcBef>
              <a:spcAft>
                <a:spcPts val="600"/>
              </a:spcAft>
              <a:buSzPct val="100000"/>
              <a:buFontTx/>
              <a:buChar char="•"/>
              <a:tabLst>
                <a:tab pos="2338388" algn="l"/>
                <a:tab pos="3141663" algn="r"/>
              </a:tabLst>
              <a:defRPr/>
            </a:pPr>
            <a:r>
              <a:rPr lang="en-US" kern="0" dirty="0" smtClean="0">
                <a:solidFill>
                  <a:srgbClr val="000000"/>
                </a:solidFill>
                <a:latin typeface="Arial"/>
              </a:rPr>
              <a:t>Sargent &amp; Greenleaf 	2740B</a:t>
            </a:r>
            <a:endParaRPr lang="en-US" kern="0" dirty="0">
              <a:solidFill>
                <a:srgbClr val="000000"/>
              </a:solidFill>
              <a:latin typeface="Arial"/>
            </a:endParaRPr>
          </a:p>
        </p:txBody>
      </p:sp>
    </p:spTree>
    <p:extLst>
      <p:ext uri="{BB962C8B-B14F-4D97-AF65-F5344CB8AC3E}">
        <p14:creationId xmlns:p14="http://schemas.microsoft.com/office/powerpoint/2010/main" val="412378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9015" y="2822895"/>
            <a:ext cx="812913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kern="0" dirty="0" smtClean="0">
                <a:ea typeface="ＭＳ Ｐゴシック" pitchFamily="34" charset="-128"/>
              </a:rPr>
              <a:t>X09 / CDX09 Locks</a:t>
            </a:r>
            <a:endParaRPr lang="en-US" sz="3200" i="1" kern="0" dirty="0" smtClean="0">
              <a:ea typeface="ＭＳ Ｐゴシック" pitchFamily="34" charset="-128"/>
            </a:endParaRPr>
          </a:p>
        </p:txBody>
      </p:sp>
      <p:pic>
        <p:nvPicPr>
          <p:cNvPr id="11266" name="Picture 2" descr="D:\Locksmith\100_3397.JPG"/>
          <p:cNvPicPr>
            <a:picLocks noChangeAspect="1" noChangeArrowheads="1"/>
          </p:cNvPicPr>
          <p:nvPr/>
        </p:nvPicPr>
        <p:blipFill rotWithShape="1">
          <a:blip r:embed="rId2">
            <a:extLst>
              <a:ext uri="{28A0092B-C50C-407E-A947-70E740481C1C}">
                <a14:useLocalDpi xmlns:a14="http://schemas.microsoft.com/office/drawing/2010/main" val="0"/>
              </a:ext>
            </a:extLst>
          </a:blip>
          <a:srcRect l="24817" t="15204" r="18584"/>
          <a:stretch/>
        </p:blipFill>
        <p:spPr bwMode="auto">
          <a:xfrm>
            <a:off x="3463042" y="3424162"/>
            <a:ext cx="2170087" cy="1828800"/>
          </a:xfrm>
          <a:prstGeom prst="rect">
            <a:avLst/>
          </a:prstGeom>
          <a:noFill/>
          <a:effectLst>
            <a:reflection stA="5000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12775" y="601663"/>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ea typeface="ＭＳ Ｐゴシック" pitchFamily="34" charset="-128"/>
              </a:rPr>
              <a:t>Changing The Combination</a:t>
            </a:r>
            <a:endParaRPr lang="en-US" sz="2000" i="1" kern="0" dirty="0" smtClean="0">
              <a:ea typeface="ＭＳ Ｐゴシック" pitchFamily="34" charset="-128"/>
            </a:endParaRPr>
          </a:p>
        </p:txBody>
      </p:sp>
      <p:sp>
        <p:nvSpPr>
          <p:cNvPr id="5" name="TextBox 4"/>
          <p:cNvSpPr txBox="1"/>
          <p:nvPr/>
        </p:nvSpPr>
        <p:spPr>
          <a:xfrm>
            <a:off x="204281" y="1352145"/>
            <a:ext cx="4581728" cy="4770537"/>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solidFill>
                  <a:schemeClr val="tx1"/>
                </a:solidFill>
              </a:rPr>
              <a:t>Start by opening the container or door.  Insert the “change key” on the back of the lock.  </a:t>
            </a:r>
            <a:r>
              <a:rPr lang="en-US" sz="1600" u="sng" dirty="0" smtClean="0">
                <a:solidFill>
                  <a:schemeClr val="tx1"/>
                </a:solidFill>
              </a:rPr>
              <a:t>Trip the latch</a:t>
            </a:r>
            <a:r>
              <a:rPr lang="en-US" sz="1600" dirty="0" smtClean="0">
                <a:solidFill>
                  <a:schemeClr val="tx1"/>
                </a:solidFill>
              </a:rPr>
              <a:t>.</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The display will show a “KEY SYMBOL”.  Dial the current combo then select the option for SL 1.  The display will show “EC”.  Enter new combo  L, R, L one time in each direction. The new combo will flash each number in the display twice and finally flash “PO”.  Pull out the “change key”.  “CC” will be displayed </a:t>
            </a:r>
            <a:r>
              <a:rPr lang="en-US" sz="1600" b="0" i="1" dirty="0" smtClean="0">
                <a:solidFill>
                  <a:schemeClr val="tx1"/>
                </a:solidFill>
              </a:rPr>
              <a:t>(new </a:t>
            </a:r>
            <a:r>
              <a:rPr lang="en-US" sz="1600" b="0" i="1" u="sng" dirty="0" smtClean="0">
                <a:solidFill>
                  <a:schemeClr val="tx1"/>
                </a:solidFill>
              </a:rPr>
              <a:t>current combo</a:t>
            </a:r>
            <a:r>
              <a:rPr lang="en-US" sz="1600" b="0" i="1" dirty="0" smtClean="0">
                <a:solidFill>
                  <a:schemeClr val="tx1"/>
                </a:solidFill>
              </a:rPr>
              <a:t>)</a:t>
            </a:r>
            <a:r>
              <a:rPr lang="en-US" sz="1600" dirty="0" smtClean="0">
                <a:solidFill>
                  <a:schemeClr val="tx1"/>
                </a:solidFill>
              </a:rPr>
              <a:t>.</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Trip the latch </a:t>
            </a:r>
            <a:r>
              <a:rPr lang="en-US" sz="1600" b="0" i="1" dirty="0" smtClean="0">
                <a:solidFill>
                  <a:schemeClr val="tx1"/>
                </a:solidFill>
              </a:rPr>
              <a:t>(do not secure the door/container) </a:t>
            </a:r>
            <a:r>
              <a:rPr lang="en-US" sz="1600" dirty="0" smtClean="0">
                <a:solidFill>
                  <a:schemeClr val="tx1"/>
                </a:solidFill>
              </a:rPr>
              <a:t>and open the lock.  </a:t>
            </a:r>
            <a:r>
              <a:rPr lang="en-US" sz="1600" dirty="0" smtClean="0">
                <a:solidFill>
                  <a:srgbClr val="0000FF"/>
                </a:solidFill>
              </a:rPr>
              <a:t>Do </a:t>
            </a:r>
            <a:r>
              <a:rPr lang="en-US" sz="1600" dirty="0">
                <a:solidFill>
                  <a:srgbClr val="0000FF"/>
                </a:solidFill>
              </a:rPr>
              <a:t>this three (3) times successfully prior to securing the door/container.</a:t>
            </a:r>
            <a:r>
              <a:rPr lang="en-US" sz="1600" dirty="0">
                <a:solidFill>
                  <a:schemeClr val="tx1"/>
                </a:solidFill>
              </a:rPr>
              <a:t> </a:t>
            </a:r>
          </a:p>
          <a:p>
            <a:pPr marL="342900" indent="-342900">
              <a:buFont typeface="Arial" panose="020B0604020202020204" pitchFamily="34" charset="0"/>
              <a:buChar char="•"/>
            </a:pPr>
            <a:endParaRPr lang="en-US" sz="1600" dirty="0" smtClean="0">
              <a:solidFill>
                <a:schemeClr val="tx1"/>
              </a:solidFill>
            </a:endParaRPr>
          </a:p>
        </p:txBody>
      </p:sp>
      <p:grpSp>
        <p:nvGrpSpPr>
          <p:cNvPr id="2" name="Group 1"/>
          <p:cNvGrpSpPr/>
          <p:nvPr/>
        </p:nvGrpSpPr>
        <p:grpSpPr>
          <a:xfrm>
            <a:off x="2949844" y="1433866"/>
            <a:ext cx="5976806" cy="5000785"/>
            <a:chOff x="2949844" y="1433866"/>
            <a:chExt cx="5976806" cy="5000785"/>
          </a:xfrm>
        </p:grpSpPr>
        <p:pic>
          <p:nvPicPr>
            <p:cNvPr id="8197" name="Picture 5" descr="C:\Users\chandld1\AppData\Local\Microsoft\Windows\Temporary Internet Files\Content.Outlook\LBRYLS3L\100_3424.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39" t="4300" r="3490" b="10150"/>
            <a:stretch/>
          </p:blipFill>
          <p:spPr bwMode="auto">
            <a:xfrm>
              <a:off x="5025210" y="3844041"/>
              <a:ext cx="3901440" cy="21888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chandld1\AppData\Local\Microsoft\Windows\Temporary Internet Files\Content.Outlook\LBRYLS3L\100_3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210" y="1433866"/>
              <a:ext cx="390144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handld1\AppData\Local\Microsoft\Windows\Temporary Internet Files\Content.Outlook\LBRYLS3L\100_3427.jpg"/>
            <p:cNvPicPr>
              <a:picLocks noChangeAspect="1" noChangeArrowheads="1"/>
            </p:cNvPicPr>
            <p:nvPr/>
          </p:nvPicPr>
          <p:blipFill rotWithShape="1">
            <a:blip r:embed="rId4">
              <a:extLst>
                <a:ext uri="{28A0092B-C50C-407E-A947-70E740481C1C}">
                  <a14:useLocalDpi xmlns:a14="http://schemas.microsoft.com/office/drawing/2010/main" val="0"/>
                </a:ext>
              </a:extLst>
            </a:blip>
            <a:srcRect l="15747" t="44016" r="19082" b="46676"/>
            <a:stretch/>
          </p:blipFill>
          <p:spPr bwMode="auto">
            <a:xfrm rot="20296598">
              <a:off x="2949844" y="6035620"/>
              <a:ext cx="2542600" cy="20428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chandld1\AppData\Local\Microsoft\Windows\Temporary Internet Files\Content.IE5\G7CDLI0F\MC90043390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22442" flipH="1">
              <a:off x="6974962" y="1808268"/>
              <a:ext cx="27432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flipV="1">
              <a:off x="4363728" y="2033090"/>
              <a:ext cx="2163532" cy="485604"/>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sp>
          <p:nvSpPr>
            <p:cNvPr id="16" name="TextBox 15"/>
            <p:cNvSpPr txBox="1"/>
            <p:nvPr/>
          </p:nvSpPr>
          <p:spPr>
            <a:xfrm rot="20265719">
              <a:off x="3161499" y="6180735"/>
              <a:ext cx="2159540" cy="253916"/>
            </a:xfrm>
            <a:prstGeom prst="rect">
              <a:avLst/>
            </a:prstGeom>
            <a:noFill/>
          </p:spPr>
          <p:txBody>
            <a:bodyPr wrap="square" rtlCol="0">
              <a:spAutoFit/>
            </a:bodyPr>
            <a:lstStyle/>
            <a:p>
              <a:r>
                <a:rPr lang="en-US" sz="1050" dirty="0" smtClean="0">
                  <a:solidFill>
                    <a:schemeClr val="tx1"/>
                  </a:solidFill>
                </a:rPr>
                <a:t>“CDX09/X09 Change Key”</a:t>
              </a:r>
            </a:p>
          </p:txBody>
        </p:sp>
      </p:grpSp>
    </p:spTree>
    <p:extLst>
      <p:ext uri="{BB962C8B-B14F-4D97-AF65-F5344CB8AC3E}">
        <p14:creationId xmlns:p14="http://schemas.microsoft.com/office/powerpoint/2010/main" val="276910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9015" y="2822895"/>
            <a:ext cx="812913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kern="0" dirty="0" smtClean="0">
                <a:ea typeface="ＭＳ Ｐゴシック" pitchFamily="34" charset="-128"/>
              </a:rPr>
              <a:t>X10 / CDX10 Locks</a:t>
            </a:r>
            <a:endParaRPr lang="en-US" sz="3200" i="1" kern="0" dirty="0" smtClean="0">
              <a:ea typeface="ＭＳ Ｐゴシック" pitchFamily="34" charset="-128"/>
            </a:endParaRPr>
          </a:p>
        </p:txBody>
      </p:sp>
      <p:pic>
        <p:nvPicPr>
          <p:cNvPr id="11266" name="Picture 2" descr="D:\Locksmith\100_3397.JPG"/>
          <p:cNvPicPr>
            <a:picLocks noChangeAspect="1" noChangeArrowheads="1"/>
          </p:cNvPicPr>
          <p:nvPr/>
        </p:nvPicPr>
        <p:blipFill rotWithShape="1">
          <a:blip r:embed="rId2">
            <a:extLst>
              <a:ext uri="{28A0092B-C50C-407E-A947-70E740481C1C}">
                <a14:useLocalDpi xmlns:a14="http://schemas.microsoft.com/office/drawing/2010/main" val="0"/>
              </a:ext>
            </a:extLst>
          </a:blip>
          <a:srcRect l="24817" t="15204" r="18584"/>
          <a:stretch/>
        </p:blipFill>
        <p:spPr bwMode="auto">
          <a:xfrm>
            <a:off x="3463042" y="3424162"/>
            <a:ext cx="2170087" cy="1828800"/>
          </a:xfrm>
          <a:prstGeom prst="rect">
            <a:avLst/>
          </a:prstGeom>
          <a:noFill/>
          <a:effectLst>
            <a:reflection stA="5000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2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90814" y="1138689"/>
            <a:ext cx="2859272" cy="2859272"/>
          </a:xfrm>
          <a:prstGeom prst="rect">
            <a:avLst/>
          </a:prstGeom>
        </p:spPr>
      </p:pic>
      <p:pic>
        <p:nvPicPr>
          <p:cNvPr id="3" name="Picture 2"/>
          <p:cNvPicPr>
            <a:picLocks noChangeAspect="1"/>
          </p:cNvPicPr>
          <p:nvPr/>
        </p:nvPicPr>
        <p:blipFill>
          <a:blip r:embed="rId3"/>
          <a:stretch>
            <a:fillRect/>
          </a:stretch>
        </p:blipFill>
        <p:spPr>
          <a:xfrm>
            <a:off x="5025210" y="4068642"/>
            <a:ext cx="3790481" cy="2377666"/>
          </a:xfrm>
          <a:prstGeom prst="rect">
            <a:avLst/>
          </a:prstGeom>
        </p:spPr>
      </p:pic>
      <p:sp>
        <p:nvSpPr>
          <p:cNvPr id="4" name="Title 1"/>
          <p:cNvSpPr txBox="1">
            <a:spLocks/>
          </p:cNvSpPr>
          <p:nvPr/>
        </p:nvSpPr>
        <p:spPr bwMode="auto">
          <a:xfrm>
            <a:off x="612775" y="601663"/>
            <a:ext cx="729456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defTabSz="887413" rtl="0" fontAlgn="base">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kern="0" dirty="0" smtClean="0">
                <a:ea typeface="ＭＳ Ｐゴシック" pitchFamily="34" charset="-128"/>
              </a:rPr>
              <a:t>Changing The Combination</a:t>
            </a:r>
            <a:endParaRPr lang="en-US" sz="2000" i="1" kern="0" dirty="0" smtClean="0">
              <a:ea typeface="ＭＳ Ｐゴシック" pitchFamily="34" charset="-128"/>
            </a:endParaRPr>
          </a:p>
        </p:txBody>
      </p:sp>
      <p:sp>
        <p:nvSpPr>
          <p:cNvPr id="5" name="TextBox 4"/>
          <p:cNvSpPr txBox="1"/>
          <p:nvPr/>
        </p:nvSpPr>
        <p:spPr>
          <a:xfrm>
            <a:off x="204281" y="1352145"/>
            <a:ext cx="4581728" cy="4770537"/>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solidFill>
                  <a:schemeClr val="tx1"/>
                </a:solidFill>
              </a:rPr>
              <a:t>Start by opening the container or door.  Insert the “change key” on the back of the lock.  </a:t>
            </a:r>
            <a:r>
              <a:rPr lang="en-US" sz="1600" u="sng" dirty="0" smtClean="0">
                <a:solidFill>
                  <a:schemeClr val="tx1"/>
                </a:solidFill>
              </a:rPr>
              <a:t>Trip the latch</a:t>
            </a:r>
            <a:r>
              <a:rPr lang="en-US" sz="1600" dirty="0" smtClean="0">
                <a:solidFill>
                  <a:schemeClr val="tx1"/>
                </a:solidFill>
              </a:rPr>
              <a:t>.</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The display will show a “KEY SYMBOL”.  Dial the current combo then select the option for SL 1.  The display will show “EC”.  Enter new combo  L, R, L one time in each direction. The new combo will flash each number in the display twice and finally flash “PO”.  Pull out the “change key”.  “CC” will be displayed </a:t>
            </a:r>
            <a:r>
              <a:rPr lang="en-US" sz="1600" b="0" i="1" dirty="0" smtClean="0">
                <a:solidFill>
                  <a:schemeClr val="tx1"/>
                </a:solidFill>
              </a:rPr>
              <a:t>(new </a:t>
            </a:r>
            <a:r>
              <a:rPr lang="en-US" sz="1600" b="0" i="1" u="sng" dirty="0" smtClean="0">
                <a:solidFill>
                  <a:schemeClr val="tx1"/>
                </a:solidFill>
              </a:rPr>
              <a:t>current combo</a:t>
            </a:r>
            <a:r>
              <a:rPr lang="en-US" sz="1600" b="0" i="1" dirty="0" smtClean="0">
                <a:solidFill>
                  <a:schemeClr val="tx1"/>
                </a:solidFill>
              </a:rPr>
              <a:t>)</a:t>
            </a:r>
            <a:r>
              <a:rPr lang="en-US" sz="1600" dirty="0" smtClean="0">
                <a:solidFill>
                  <a:schemeClr val="tx1"/>
                </a:solidFill>
              </a:rPr>
              <a:t>.</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dirty="0" smtClean="0">
                <a:solidFill>
                  <a:schemeClr val="tx1"/>
                </a:solidFill>
              </a:rPr>
              <a:t>Trip the latch </a:t>
            </a:r>
            <a:r>
              <a:rPr lang="en-US" sz="1600" b="0" i="1" dirty="0" smtClean="0">
                <a:solidFill>
                  <a:schemeClr val="tx1"/>
                </a:solidFill>
              </a:rPr>
              <a:t>(do not secure the door/container) </a:t>
            </a:r>
            <a:r>
              <a:rPr lang="en-US" sz="1600" dirty="0" smtClean="0">
                <a:solidFill>
                  <a:schemeClr val="tx1"/>
                </a:solidFill>
              </a:rPr>
              <a:t>and open the lock.  </a:t>
            </a:r>
            <a:r>
              <a:rPr lang="en-US" sz="1600" dirty="0" smtClean="0">
                <a:solidFill>
                  <a:srgbClr val="0000FF"/>
                </a:solidFill>
              </a:rPr>
              <a:t>Do </a:t>
            </a:r>
            <a:r>
              <a:rPr lang="en-US" sz="1600" dirty="0">
                <a:solidFill>
                  <a:srgbClr val="0000FF"/>
                </a:solidFill>
              </a:rPr>
              <a:t>this three (3) times successfully prior to securing the door/container.</a:t>
            </a:r>
            <a:r>
              <a:rPr lang="en-US" sz="1600" dirty="0">
                <a:solidFill>
                  <a:schemeClr val="tx1"/>
                </a:solidFill>
              </a:rPr>
              <a:t> </a:t>
            </a:r>
          </a:p>
          <a:p>
            <a:pPr marL="342900" indent="-342900">
              <a:buFont typeface="Arial" panose="020B0604020202020204" pitchFamily="34" charset="0"/>
              <a:buChar char="•"/>
            </a:pPr>
            <a:endParaRPr lang="en-US" sz="1600" dirty="0" smtClean="0">
              <a:solidFill>
                <a:schemeClr val="tx1"/>
              </a:solidFill>
            </a:endParaRPr>
          </a:p>
        </p:txBody>
      </p:sp>
      <p:grpSp>
        <p:nvGrpSpPr>
          <p:cNvPr id="2" name="Group 1"/>
          <p:cNvGrpSpPr/>
          <p:nvPr/>
        </p:nvGrpSpPr>
        <p:grpSpPr>
          <a:xfrm>
            <a:off x="3074568" y="1273503"/>
            <a:ext cx="3845882" cy="4976136"/>
            <a:chOff x="3141283" y="1261846"/>
            <a:chExt cx="3845882" cy="4976136"/>
          </a:xfrm>
        </p:grpSpPr>
        <p:pic>
          <p:nvPicPr>
            <p:cNvPr id="8199" name="Picture 7" descr="C:\Users\chandld1\AppData\Local\Microsoft\Windows\Temporary Internet Files\Content.IE5\G7CDLI0F\MC90043390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55613" flipH="1">
              <a:off x="6712845" y="1261846"/>
              <a:ext cx="27432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flipV="1">
              <a:off x="4621130" y="1453047"/>
              <a:ext cx="2047471" cy="958533"/>
            </a:xfrm>
            <a:prstGeom prst="straightConnector1">
              <a:avLst/>
            </a:prstGeom>
            <a:gradFill rotWithShape="0">
              <a:gsLst>
                <a:gs pos="0">
                  <a:schemeClr val="accent1">
                    <a:gamma/>
                    <a:shade val="46275"/>
                    <a:invGamma/>
                  </a:schemeClr>
                </a:gs>
                <a:gs pos="100000">
                  <a:schemeClr val="accent1"/>
                </a:gs>
              </a:gsLst>
              <a:lin ang="5400000" scaled="1"/>
            </a:gradFill>
            <a:ln w="38100" cap="flat" cmpd="sng" algn="ctr">
              <a:solidFill>
                <a:srgbClr val="F63F1B"/>
              </a:solidFill>
              <a:prstDash val="solid"/>
              <a:round/>
              <a:headEnd type="none" w="med" len="med"/>
              <a:tailEnd type="arrow"/>
            </a:ln>
            <a:effectLst/>
          </p:spPr>
        </p:cxnSp>
        <p:sp>
          <p:nvSpPr>
            <p:cNvPr id="16" name="TextBox 15"/>
            <p:cNvSpPr txBox="1"/>
            <p:nvPr/>
          </p:nvSpPr>
          <p:spPr>
            <a:xfrm rot="20265719">
              <a:off x="3504130" y="5984066"/>
              <a:ext cx="2159540" cy="253916"/>
            </a:xfrm>
            <a:prstGeom prst="rect">
              <a:avLst/>
            </a:prstGeom>
            <a:noFill/>
          </p:spPr>
          <p:txBody>
            <a:bodyPr wrap="square" rtlCol="0">
              <a:spAutoFit/>
            </a:bodyPr>
            <a:lstStyle/>
            <a:p>
              <a:r>
                <a:rPr lang="en-US" sz="1050" dirty="0" smtClean="0">
                  <a:solidFill>
                    <a:schemeClr val="tx1"/>
                  </a:solidFill>
                </a:rPr>
                <a:t>“CDX10/X10 Change Key”</a:t>
              </a:r>
            </a:p>
          </p:txBody>
        </p:sp>
        <p:pic>
          <p:nvPicPr>
            <p:cNvPr id="8196" name="Picture 4" descr="C:\Users\chandld1\AppData\Local\Microsoft\Windows\Temporary Internet Files\Content.Outlook\LBRYLS3L\100_3427.jpg"/>
            <p:cNvPicPr>
              <a:picLocks noChangeAspect="1" noChangeArrowheads="1"/>
            </p:cNvPicPr>
            <p:nvPr/>
          </p:nvPicPr>
          <p:blipFill rotWithShape="1">
            <a:blip r:embed="rId5">
              <a:extLst>
                <a:ext uri="{28A0092B-C50C-407E-A947-70E740481C1C}">
                  <a14:useLocalDpi xmlns:a14="http://schemas.microsoft.com/office/drawing/2010/main" val="0"/>
                </a:ext>
              </a:extLst>
            </a:blip>
            <a:srcRect l="15747" t="44016" r="19082" b="46676"/>
            <a:stretch/>
          </p:blipFill>
          <p:spPr bwMode="auto">
            <a:xfrm rot="20296598">
              <a:off x="3141283" y="5863670"/>
              <a:ext cx="2542600" cy="2042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0965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68" y="834781"/>
            <a:ext cx="7162800" cy="712665"/>
          </a:xfrm>
        </p:spPr>
        <p:txBody>
          <a:bodyPr/>
          <a:lstStyle/>
          <a:p>
            <a:pPr algn="ctr"/>
            <a:r>
              <a:rPr lang="en-US" sz="4000" dirty="0" smtClean="0"/>
              <a:t>X09/X10 differences</a:t>
            </a:r>
            <a:endParaRPr lang="en-US" sz="4000" dirty="0"/>
          </a:p>
        </p:txBody>
      </p:sp>
      <p:sp>
        <p:nvSpPr>
          <p:cNvPr id="3" name="Rectangle 2"/>
          <p:cNvSpPr/>
          <p:nvPr/>
        </p:nvSpPr>
        <p:spPr>
          <a:xfrm>
            <a:off x="738553" y="1547446"/>
            <a:ext cx="7411915" cy="4678204"/>
          </a:xfrm>
          <a:prstGeom prst="rect">
            <a:avLst/>
          </a:prstGeom>
        </p:spPr>
        <p:txBody>
          <a:bodyPr wrap="square">
            <a:spAutoFit/>
          </a:bodyPr>
          <a:lstStyle/>
          <a:p>
            <a:pPr marL="222250" indent="-222250" defTabSz="887413">
              <a:lnSpc>
                <a:spcPct val="150000"/>
              </a:lnSpc>
              <a:spcBef>
                <a:spcPts val="0"/>
              </a:spcBef>
              <a:spcAft>
                <a:spcPts val="600"/>
              </a:spcAft>
              <a:buSzPct val="100000"/>
              <a:buFontTx/>
              <a:buChar char="•"/>
              <a:tabLst>
                <a:tab pos="2338388" algn="l"/>
                <a:tab pos="3141663" algn="r"/>
              </a:tabLst>
              <a:defRPr/>
            </a:pPr>
            <a:r>
              <a:rPr lang="en-US" sz="2400" kern="0" dirty="0" smtClean="0">
                <a:solidFill>
                  <a:srgbClr val="000000"/>
                </a:solidFill>
                <a:latin typeface="Arial"/>
              </a:rPr>
              <a:t>X10 has a backlit display making it easier to read </a:t>
            </a:r>
            <a:endParaRPr lang="en-US" sz="2400" kern="0" dirty="0">
              <a:solidFill>
                <a:srgbClr val="000000"/>
              </a:solidFill>
              <a:latin typeface="Arial"/>
            </a:endParaRPr>
          </a:p>
          <a:p>
            <a:pPr marL="222250" indent="-222250" defTabSz="887413">
              <a:lnSpc>
                <a:spcPct val="150000"/>
              </a:lnSpc>
              <a:spcBef>
                <a:spcPts val="0"/>
              </a:spcBef>
              <a:spcAft>
                <a:spcPts val="600"/>
              </a:spcAft>
              <a:buSzPct val="100000"/>
              <a:buFontTx/>
              <a:buChar char="•"/>
              <a:tabLst>
                <a:tab pos="2338388" algn="l"/>
                <a:tab pos="3141663" algn="r"/>
              </a:tabLst>
              <a:defRPr/>
            </a:pPr>
            <a:r>
              <a:rPr lang="en-US" sz="2400" kern="0" dirty="0" smtClean="0">
                <a:solidFill>
                  <a:srgbClr val="000000"/>
                </a:solidFill>
                <a:latin typeface="Arial"/>
              </a:rPr>
              <a:t>Lock is now a sealed unit. No lock on back cover (LOBC) pin required</a:t>
            </a:r>
          </a:p>
          <a:p>
            <a:pPr marL="222250" indent="-222250" defTabSz="887413">
              <a:lnSpc>
                <a:spcPct val="150000"/>
              </a:lnSpc>
              <a:spcBef>
                <a:spcPts val="0"/>
              </a:spcBef>
              <a:spcAft>
                <a:spcPts val="600"/>
              </a:spcAft>
              <a:buSzPct val="100000"/>
              <a:buFontTx/>
              <a:buChar char="•"/>
              <a:tabLst>
                <a:tab pos="2338388" algn="l"/>
                <a:tab pos="3141663" algn="r"/>
              </a:tabLst>
              <a:defRPr/>
            </a:pPr>
            <a:r>
              <a:rPr lang="en-US" sz="2400" kern="0" dirty="0" smtClean="0">
                <a:solidFill>
                  <a:srgbClr val="000000"/>
                </a:solidFill>
                <a:latin typeface="Arial"/>
              </a:rPr>
              <a:t>After dialing the combination and getting to “OP” while turning to the right you will hear a motor retracting the bolt, continue to turn until the dial stops spinning</a:t>
            </a:r>
            <a:endParaRPr lang="en-US" kern="0" dirty="0">
              <a:solidFill>
                <a:srgbClr val="000000"/>
              </a:solidFill>
              <a:latin typeface="Arial"/>
            </a:endParaRPr>
          </a:p>
        </p:txBody>
      </p:sp>
    </p:spTree>
    <p:extLst>
      <p:ext uri="{BB962C8B-B14F-4D97-AF65-F5344CB8AC3E}">
        <p14:creationId xmlns:p14="http://schemas.microsoft.com/office/powerpoint/2010/main" val="42726949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OD Template4x3">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none" rtlCol="0">
        <a:spAutoFit/>
      </a:bodyPr>
      <a:lstStyle>
        <a:defPPr>
          <a:defRPr dirty="0" err="1" smtClean="0">
            <a:solidFill>
              <a:schemeClr val="bg2"/>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BOD Template4x3</Template>
  <TotalTime>6984</TotalTime>
  <Pages>2</Pages>
  <Words>1528</Words>
  <Application>Microsoft Office PowerPoint</Application>
  <PresentationFormat>On-screen Show (4:3)</PresentationFormat>
  <Paragraphs>118</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BOD Template4x3</vt:lpstr>
      <vt:lpstr>Changing Combinations on a Security Container</vt:lpstr>
      <vt:lpstr>What we will cover…</vt:lpstr>
      <vt:lpstr>Changing the combination</vt:lpstr>
      <vt:lpstr>Lock Requirements</vt:lpstr>
      <vt:lpstr>PowerPoint Presentation</vt:lpstr>
      <vt:lpstr>PowerPoint Presentation</vt:lpstr>
      <vt:lpstr>PowerPoint Presentation</vt:lpstr>
      <vt:lpstr>PowerPoint Presentation</vt:lpstr>
      <vt:lpstr>X09/X10 differences</vt:lpstr>
      <vt:lpstr>PowerPoint Presentation</vt:lpstr>
      <vt:lpstr>PowerPoint Presentation</vt:lpstr>
      <vt:lpstr>PowerPoint Presentation</vt:lpstr>
      <vt:lpstr>When do combinations have to be changed?</vt:lpstr>
      <vt:lpstr>Combination Changes</vt:lpstr>
      <vt:lpstr>Additional combination change information</vt:lpstr>
      <vt:lpstr>S&amp;G 8400 &amp; 8500 Locks</vt:lpstr>
      <vt:lpstr>Changing The Combination</vt:lpstr>
      <vt:lpstr>Changing The Combination (cont)</vt:lpstr>
      <vt:lpstr>PowerPoint Presentation</vt:lpstr>
      <vt:lpstr>PowerPoint Presentation</vt:lpstr>
      <vt:lpstr>PowerPoint Presentation</vt:lpstr>
      <vt:lpstr>Examples of Defective Combo Discs</vt:lpstr>
      <vt:lpstr>PowerPoint Presentation</vt:lpstr>
      <vt:lpstr>PowerPoint Presentation</vt:lpstr>
      <vt:lpstr>PowerPoint Presentation</vt:lpstr>
    </vt:vector>
  </TitlesOfParts>
  <Company>Lockheed Martin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phoekstra</dc:creator>
  <cp:keywords/>
  <cp:lastModifiedBy>Gerri Leviston</cp:lastModifiedBy>
  <cp:revision>463</cp:revision>
  <cp:lastPrinted>2017-02-08T17:22:14Z</cp:lastPrinted>
  <dcterms:created xsi:type="dcterms:W3CDTF">2010-12-03T20:45:59Z</dcterms:created>
  <dcterms:modified xsi:type="dcterms:W3CDTF">2017-05-04T15:17:49Z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Lockheed Martin Proprietary Information_x000d_
</vt:lpwstr>
  </property>
  <property fmtid="{D5CDD505-2E9C-101B-9397-08002B2CF9AE}" pid="3" name="SIPLevel">
    <vt:lpwstr>1</vt:lpwstr>
  </property>
  <property fmtid="{D5CDD505-2E9C-101B-9397-08002B2CF9AE}" pid="4" name="LM SIP Document Sensitivity">
    <vt:lpwstr/>
  </property>
  <property fmtid="{D5CDD505-2E9C-101B-9397-08002B2CF9AE}" pid="5" name="Document Author">
    <vt:lpwstr>ACCT03\59274</vt:lpwstr>
  </property>
  <property fmtid="{D5CDD505-2E9C-101B-9397-08002B2CF9AE}" pid="6" name="Document Sensitivity">
    <vt:lpwstr>1</vt:lpwstr>
  </property>
  <property fmtid="{D5CDD505-2E9C-101B-9397-08002B2CF9AE}" pid="7" name="ThirdParty">
    <vt:lpwstr/>
  </property>
  <property fmtid="{D5CDD505-2E9C-101B-9397-08002B2CF9AE}" pid="8" name="OCI Restriction">
    <vt:bool>false</vt:bool>
  </property>
  <property fmtid="{D5CDD505-2E9C-101B-9397-08002B2CF9AE}" pid="9" name="OCI Additional Info">
    <vt:lpwstr/>
  </property>
  <property fmtid="{D5CDD505-2E9C-101B-9397-08002B2CF9AE}" pid="10" name="Allow Header Overwrite">
    <vt:bool>true</vt:bool>
  </property>
  <property fmtid="{D5CDD505-2E9C-101B-9397-08002B2CF9AE}" pid="11" name="Allow Footer Overwrite">
    <vt:bool>true</vt:bool>
  </property>
  <property fmtid="{D5CDD505-2E9C-101B-9397-08002B2CF9AE}" pid="12" name="Multiple Selected">
    <vt:lpwstr>-1</vt:lpwstr>
  </property>
  <property fmtid="{D5CDD505-2E9C-101B-9397-08002B2CF9AE}" pid="13" name="SIPLongWording">
    <vt:lpwstr/>
  </property>
  <property fmtid="{D5CDD505-2E9C-101B-9397-08002B2CF9AE}" pid="14" name="checkedProgramsCount">
    <vt:i4>0</vt:i4>
  </property>
  <property fmtid="{D5CDD505-2E9C-101B-9397-08002B2CF9AE}" pid="15" name="ExpCountry">
    <vt:lpwstr/>
  </property>
</Properties>
</file>